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7" r:id="rId4"/>
    <p:sldId id="287" r:id="rId5"/>
    <p:sldId id="265" r:id="rId6"/>
    <p:sldId id="270" r:id="rId7"/>
    <p:sldId id="298" r:id="rId8"/>
    <p:sldId id="272" r:id="rId9"/>
    <p:sldId id="348" r:id="rId10"/>
    <p:sldId id="351" r:id="rId11"/>
    <p:sldId id="352" r:id="rId12"/>
    <p:sldId id="278" r:id="rId13"/>
    <p:sldId id="279" r:id="rId14"/>
    <p:sldId id="300" r:id="rId15"/>
    <p:sldId id="303" r:id="rId16"/>
    <p:sldId id="281" r:id="rId17"/>
    <p:sldId id="283" r:id="rId18"/>
    <p:sldId id="285" r:id="rId19"/>
    <p:sldId id="286" r:id="rId2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22851"/>
    <a:srgbClr val="CDD6E0"/>
    <a:srgbClr val="355B85"/>
    <a:srgbClr val="FFCC33"/>
    <a:srgbClr val="FFE599"/>
    <a:srgbClr val="FFF2CC"/>
    <a:srgbClr val="0332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6" d="100"/>
          <a:sy n="76" d="100"/>
        </p:scale>
        <p:origin x="1230" y="78"/>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D8AE976-99E1-4368-9ED6-100D547A9915}" type="datetimeFigureOut">
              <a:rPr lang="en-US" smtClean="0"/>
              <a:t>9/22/2025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B8BA7A-9876-4AB9-B31D-51D5AF547361}" type="slidenum">
              <a:rPr lang="en-US" smtClean="0"/>
              <a:t>‹#›</a:t>
            </a:fld>
            <a:endParaRPr lang="en-US"/>
          </a:p>
        </p:txBody>
      </p:sp>
    </p:spTree>
    <p:extLst>
      <p:ext uri="{BB962C8B-B14F-4D97-AF65-F5344CB8AC3E}">
        <p14:creationId xmlns:p14="http://schemas.microsoft.com/office/powerpoint/2010/main" val="6287159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D8AE976-99E1-4368-9ED6-100D547A9915}" type="datetimeFigureOut">
              <a:rPr lang="en-US" smtClean="0"/>
              <a:t>9/22/2025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B8BA7A-9876-4AB9-B31D-51D5AF547361}" type="slidenum">
              <a:rPr lang="en-US" smtClean="0"/>
              <a:t>‹#›</a:t>
            </a:fld>
            <a:endParaRPr lang="en-US"/>
          </a:p>
        </p:txBody>
      </p:sp>
    </p:spTree>
    <p:extLst>
      <p:ext uri="{BB962C8B-B14F-4D97-AF65-F5344CB8AC3E}">
        <p14:creationId xmlns:p14="http://schemas.microsoft.com/office/powerpoint/2010/main" val="35765361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D8AE976-99E1-4368-9ED6-100D547A9915}" type="datetimeFigureOut">
              <a:rPr lang="en-US" smtClean="0"/>
              <a:t>9/22/2025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B8BA7A-9876-4AB9-B31D-51D5AF547361}" type="slidenum">
              <a:rPr lang="en-US" smtClean="0"/>
              <a:t>‹#›</a:t>
            </a:fld>
            <a:endParaRPr lang="en-US"/>
          </a:p>
        </p:txBody>
      </p:sp>
    </p:spTree>
    <p:extLst>
      <p:ext uri="{BB962C8B-B14F-4D97-AF65-F5344CB8AC3E}">
        <p14:creationId xmlns:p14="http://schemas.microsoft.com/office/powerpoint/2010/main" val="19759175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D8AE976-99E1-4368-9ED6-100D547A9915}" type="datetimeFigureOut">
              <a:rPr lang="en-US" smtClean="0"/>
              <a:t>9/22/2025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B8BA7A-9876-4AB9-B31D-51D5AF547361}" type="slidenum">
              <a:rPr lang="en-US" smtClean="0"/>
              <a:t>‹#›</a:t>
            </a:fld>
            <a:endParaRPr lang="en-US"/>
          </a:p>
        </p:txBody>
      </p:sp>
    </p:spTree>
    <p:extLst>
      <p:ext uri="{BB962C8B-B14F-4D97-AF65-F5344CB8AC3E}">
        <p14:creationId xmlns:p14="http://schemas.microsoft.com/office/powerpoint/2010/main" val="12636656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D8AE976-99E1-4368-9ED6-100D547A9915}" type="datetimeFigureOut">
              <a:rPr lang="en-US" smtClean="0"/>
              <a:t>9/22/2025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B8BA7A-9876-4AB9-B31D-51D5AF547361}" type="slidenum">
              <a:rPr lang="en-US" smtClean="0"/>
              <a:t>‹#›</a:t>
            </a:fld>
            <a:endParaRPr lang="en-US"/>
          </a:p>
        </p:txBody>
      </p:sp>
    </p:spTree>
    <p:extLst>
      <p:ext uri="{BB962C8B-B14F-4D97-AF65-F5344CB8AC3E}">
        <p14:creationId xmlns:p14="http://schemas.microsoft.com/office/powerpoint/2010/main" val="31628264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D8AE976-99E1-4368-9ED6-100D547A9915}" type="datetimeFigureOut">
              <a:rPr lang="en-US" smtClean="0"/>
              <a:t>9/22/2025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B8BA7A-9876-4AB9-B31D-51D5AF547361}" type="slidenum">
              <a:rPr lang="en-US" smtClean="0"/>
              <a:t>‹#›</a:t>
            </a:fld>
            <a:endParaRPr lang="en-US"/>
          </a:p>
        </p:txBody>
      </p:sp>
    </p:spTree>
    <p:extLst>
      <p:ext uri="{BB962C8B-B14F-4D97-AF65-F5344CB8AC3E}">
        <p14:creationId xmlns:p14="http://schemas.microsoft.com/office/powerpoint/2010/main" val="39307948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D8AE976-99E1-4368-9ED6-100D547A9915}" type="datetimeFigureOut">
              <a:rPr lang="en-US" smtClean="0"/>
              <a:t>9/22/2025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B8BA7A-9876-4AB9-B31D-51D5AF547361}" type="slidenum">
              <a:rPr lang="en-US" smtClean="0"/>
              <a:t>‹#›</a:t>
            </a:fld>
            <a:endParaRPr lang="en-US"/>
          </a:p>
        </p:txBody>
      </p:sp>
    </p:spTree>
    <p:extLst>
      <p:ext uri="{BB962C8B-B14F-4D97-AF65-F5344CB8AC3E}">
        <p14:creationId xmlns:p14="http://schemas.microsoft.com/office/powerpoint/2010/main" val="15893254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D8AE976-99E1-4368-9ED6-100D547A9915}" type="datetimeFigureOut">
              <a:rPr lang="en-US" smtClean="0"/>
              <a:t>9/22/2025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B8BA7A-9876-4AB9-B31D-51D5AF547361}" type="slidenum">
              <a:rPr lang="en-US" smtClean="0"/>
              <a:t>‹#›</a:t>
            </a:fld>
            <a:endParaRPr lang="en-US"/>
          </a:p>
        </p:txBody>
      </p:sp>
    </p:spTree>
    <p:extLst>
      <p:ext uri="{BB962C8B-B14F-4D97-AF65-F5344CB8AC3E}">
        <p14:creationId xmlns:p14="http://schemas.microsoft.com/office/powerpoint/2010/main" val="3805571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D8AE976-99E1-4368-9ED6-100D547A9915}" type="datetimeFigureOut">
              <a:rPr lang="en-US" smtClean="0"/>
              <a:t>9/22/2025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B8BA7A-9876-4AB9-B31D-51D5AF547361}" type="slidenum">
              <a:rPr lang="en-US" smtClean="0"/>
              <a:t>‹#›</a:t>
            </a:fld>
            <a:endParaRPr lang="en-US"/>
          </a:p>
        </p:txBody>
      </p:sp>
    </p:spTree>
    <p:extLst>
      <p:ext uri="{BB962C8B-B14F-4D97-AF65-F5344CB8AC3E}">
        <p14:creationId xmlns:p14="http://schemas.microsoft.com/office/powerpoint/2010/main" val="9092635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D8AE976-99E1-4368-9ED6-100D547A9915}" type="datetimeFigureOut">
              <a:rPr lang="en-US" smtClean="0"/>
              <a:t>9/22/2025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B8BA7A-9876-4AB9-B31D-51D5AF547361}" type="slidenum">
              <a:rPr lang="en-US" smtClean="0"/>
              <a:t>‹#›</a:t>
            </a:fld>
            <a:endParaRPr lang="en-US"/>
          </a:p>
        </p:txBody>
      </p:sp>
    </p:spTree>
    <p:extLst>
      <p:ext uri="{BB962C8B-B14F-4D97-AF65-F5344CB8AC3E}">
        <p14:creationId xmlns:p14="http://schemas.microsoft.com/office/powerpoint/2010/main" val="446716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D8AE976-99E1-4368-9ED6-100D547A9915}" type="datetimeFigureOut">
              <a:rPr lang="en-US" smtClean="0"/>
              <a:t>9/22/2025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B8BA7A-9876-4AB9-B31D-51D5AF547361}" type="slidenum">
              <a:rPr lang="en-US" smtClean="0"/>
              <a:t>‹#›</a:t>
            </a:fld>
            <a:endParaRPr lang="en-US"/>
          </a:p>
        </p:txBody>
      </p:sp>
    </p:spTree>
    <p:extLst>
      <p:ext uri="{BB962C8B-B14F-4D97-AF65-F5344CB8AC3E}">
        <p14:creationId xmlns:p14="http://schemas.microsoft.com/office/powerpoint/2010/main" val="17745707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99000">
              <a:srgbClr val="FFE599"/>
            </a:gs>
            <a:gs pos="23000">
              <a:srgbClr val="FFCC33"/>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D8AE976-99E1-4368-9ED6-100D547A9915}" type="datetimeFigureOut">
              <a:rPr lang="en-US" smtClean="0"/>
              <a:t>9/22/2025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B8BA7A-9876-4AB9-B31D-51D5AF547361}" type="slidenum">
              <a:rPr lang="en-US" smtClean="0"/>
              <a:t>‹#›</a:t>
            </a:fld>
            <a:endParaRPr lang="en-US"/>
          </a:p>
        </p:txBody>
      </p:sp>
    </p:spTree>
    <p:extLst>
      <p:ext uri="{BB962C8B-B14F-4D97-AF65-F5344CB8AC3E}">
        <p14:creationId xmlns:p14="http://schemas.microsoft.com/office/powerpoint/2010/main" val="176895691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hyperlink" Target="https://ocpweb.ucdavis.edu/csa/"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hyperlink" Target="https://ocpweb.ucdavis.edu/csa/"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A4C912-1C46-4054-9841-F2730E3174BF}"/>
              </a:ext>
            </a:extLst>
          </p:cNvPr>
          <p:cNvSpPr>
            <a:spLocks noGrp="1"/>
          </p:cNvSpPr>
          <p:nvPr>
            <p:ph type="ctrTitle"/>
          </p:nvPr>
        </p:nvSpPr>
        <p:spPr>
          <a:xfrm>
            <a:off x="735402" y="250165"/>
            <a:ext cx="7759460" cy="2890229"/>
          </a:xfrm>
        </p:spPr>
        <p:txBody>
          <a:bodyPr>
            <a:normAutofit/>
          </a:bodyPr>
          <a:lstStyle/>
          <a:p>
            <a:r>
              <a:rPr lang="en-US" sz="4400" dirty="0">
                <a:solidFill>
                  <a:srgbClr val="022851"/>
                </a:solidFill>
                <a:latin typeface="Proxima Nova" panose="02000506030000020004" pitchFamily="50" charset="0"/>
              </a:rPr>
              <a:t>Clery Act Training for Campus Security Authorities:</a:t>
            </a:r>
            <a:br>
              <a:rPr lang="en-US" sz="4400" dirty="0">
                <a:solidFill>
                  <a:srgbClr val="022851"/>
                </a:solidFill>
                <a:latin typeface="Proxima Nova" panose="02000506030000020004" pitchFamily="50" charset="0"/>
              </a:rPr>
            </a:br>
            <a:r>
              <a:rPr lang="en-US" sz="4400" b="1" dirty="0">
                <a:solidFill>
                  <a:srgbClr val="022851"/>
                </a:solidFill>
                <a:latin typeface="Proxima Nova" panose="02000506030000020004" pitchFamily="50" charset="0"/>
              </a:rPr>
              <a:t>Sport Club Coaches</a:t>
            </a:r>
            <a:br>
              <a:rPr lang="en-US" sz="4400" b="1" dirty="0">
                <a:solidFill>
                  <a:srgbClr val="022851"/>
                </a:solidFill>
                <a:latin typeface="Proxima Nova" panose="02000506030000020004" pitchFamily="50" charset="0"/>
              </a:rPr>
            </a:br>
            <a:br>
              <a:rPr lang="en-US" sz="4400" b="1" dirty="0">
                <a:solidFill>
                  <a:srgbClr val="022851"/>
                </a:solidFill>
                <a:latin typeface="Proxima Nova" panose="02000506030000020004" pitchFamily="50" charset="0"/>
              </a:rPr>
            </a:br>
            <a:r>
              <a:rPr lang="en-US" sz="2700" dirty="0">
                <a:solidFill>
                  <a:srgbClr val="022851"/>
                </a:solidFill>
                <a:latin typeface="Proxima Nova" panose="02000506030000020004" pitchFamily="50" charset="0"/>
              </a:rPr>
              <a:t>September 24 and 30, 2025</a:t>
            </a:r>
            <a:endParaRPr lang="en-US" sz="2700" dirty="0">
              <a:solidFill>
                <a:srgbClr val="022851"/>
              </a:solidFill>
            </a:endParaRPr>
          </a:p>
        </p:txBody>
      </p:sp>
      <p:pic>
        <p:nvPicPr>
          <p:cNvPr id="5" name="Picture 4">
            <a:extLst>
              <a:ext uri="{FF2B5EF4-FFF2-40B4-BE49-F238E27FC236}">
                <a16:creationId xmlns:a16="http://schemas.microsoft.com/office/drawing/2014/main" id="{A68A3ED8-91B0-4E61-942E-4D539828693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079466" y="6357667"/>
            <a:ext cx="1892011" cy="327423"/>
          </a:xfrm>
          <a:prstGeom prst="rect">
            <a:avLst/>
          </a:prstGeom>
        </p:spPr>
      </p:pic>
      <p:sp>
        <p:nvSpPr>
          <p:cNvPr id="6" name="TextBox 5">
            <a:extLst>
              <a:ext uri="{FF2B5EF4-FFF2-40B4-BE49-F238E27FC236}">
                <a16:creationId xmlns:a16="http://schemas.microsoft.com/office/drawing/2014/main" id="{7E11F283-263C-408B-B198-A211644FB35E}"/>
              </a:ext>
            </a:extLst>
          </p:cNvPr>
          <p:cNvSpPr txBox="1"/>
          <p:nvPr/>
        </p:nvSpPr>
        <p:spPr>
          <a:xfrm>
            <a:off x="422694" y="4996973"/>
            <a:ext cx="4192438" cy="1477328"/>
          </a:xfrm>
          <a:prstGeom prst="rect">
            <a:avLst/>
          </a:prstGeom>
          <a:noFill/>
        </p:spPr>
        <p:txBody>
          <a:bodyPr wrap="square" rtlCol="0">
            <a:spAutoFit/>
          </a:bodyPr>
          <a:lstStyle/>
          <a:p>
            <a:r>
              <a:rPr lang="en-US" b="1" dirty="0">
                <a:latin typeface="Proxima Nova" panose="02000506030000020004" pitchFamily="50" charset="0"/>
              </a:rPr>
              <a:t>Joaquin Feliciano  </a:t>
            </a:r>
            <a:r>
              <a:rPr lang="en-US" i="1" dirty="0">
                <a:latin typeface="Proxima Nova" panose="02000506030000020004" pitchFamily="50" charset="0"/>
              </a:rPr>
              <a:t>he/him/his</a:t>
            </a:r>
            <a:endParaRPr lang="en-US" b="1" dirty="0">
              <a:latin typeface="Proxima Nova" panose="02000506030000020004" pitchFamily="50" charset="0"/>
            </a:endParaRPr>
          </a:p>
          <a:p>
            <a:r>
              <a:rPr lang="en-US" dirty="0">
                <a:latin typeface="Proxima Nova" panose="02000506030000020004" pitchFamily="50" charset="0"/>
              </a:rPr>
              <a:t>jbfeliciano@ucdavis.edu</a:t>
            </a:r>
          </a:p>
          <a:p>
            <a:r>
              <a:rPr lang="en-US" dirty="0">
                <a:latin typeface="Proxima Nova" panose="02000506030000020004" pitchFamily="50" charset="0"/>
              </a:rPr>
              <a:t>(530) 752-9050</a:t>
            </a:r>
          </a:p>
          <a:p>
            <a:r>
              <a:rPr lang="en-US" dirty="0">
                <a:latin typeface="Proxima Nova" panose="02000506030000020004" pitchFamily="50" charset="0"/>
              </a:rPr>
              <a:t>Clery Compliance Coordinator</a:t>
            </a:r>
          </a:p>
          <a:p>
            <a:r>
              <a:rPr lang="en-US" dirty="0">
                <a:latin typeface="Proxima Nova" panose="02000506030000020004" pitchFamily="50" charset="0"/>
              </a:rPr>
              <a:t>Office of Compliance and Policy</a:t>
            </a:r>
          </a:p>
        </p:txBody>
      </p:sp>
    </p:spTree>
    <p:extLst>
      <p:ext uri="{BB962C8B-B14F-4D97-AF65-F5344CB8AC3E}">
        <p14:creationId xmlns:p14="http://schemas.microsoft.com/office/powerpoint/2010/main" val="9166377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7A9609-04A0-A38A-59BE-8C6A776D44C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2AA2A12-37BF-08E7-261F-69FF45059F7D}"/>
              </a:ext>
            </a:extLst>
          </p:cNvPr>
          <p:cNvSpPr>
            <a:spLocks noGrp="1"/>
          </p:cNvSpPr>
          <p:nvPr>
            <p:ph type="ctrTitle"/>
          </p:nvPr>
        </p:nvSpPr>
        <p:spPr>
          <a:xfrm>
            <a:off x="642118" y="214117"/>
            <a:ext cx="7497147" cy="743288"/>
          </a:xfrm>
        </p:spPr>
        <p:txBody>
          <a:bodyPr>
            <a:normAutofit fontScale="90000"/>
          </a:bodyPr>
          <a:lstStyle/>
          <a:p>
            <a:br>
              <a:rPr lang="en-US" dirty="0"/>
            </a:br>
            <a:r>
              <a:rPr lang="en-US" b="1" dirty="0"/>
              <a:t>Hazing</a:t>
            </a:r>
          </a:p>
        </p:txBody>
      </p:sp>
      <p:sp>
        <p:nvSpPr>
          <p:cNvPr id="3" name="TextBox 2">
            <a:extLst>
              <a:ext uri="{FF2B5EF4-FFF2-40B4-BE49-F238E27FC236}">
                <a16:creationId xmlns:a16="http://schemas.microsoft.com/office/drawing/2014/main" id="{DF6218DC-BAFD-6955-8061-5CB1AED0258B}"/>
              </a:ext>
            </a:extLst>
          </p:cNvPr>
          <p:cNvSpPr txBox="1"/>
          <p:nvPr/>
        </p:nvSpPr>
        <p:spPr>
          <a:xfrm>
            <a:off x="231860" y="920621"/>
            <a:ext cx="8230647" cy="5324535"/>
          </a:xfrm>
          <a:prstGeom prst="rect">
            <a:avLst/>
          </a:prstGeom>
          <a:noFill/>
        </p:spPr>
        <p:txBody>
          <a:bodyPr wrap="square" rtlCol="0">
            <a:spAutoFit/>
          </a:bodyPr>
          <a:lstStyle/>
          <a:p>
            <a:pPr marL="457200" marR="0">
              <a:spcAft>
                <a:spcPts val="400"/>
              </a:spcAft>
              <a:buFont typeface="Arial" panose="020B0604020202020204" pitchFamily="34" charset="0"/>
              <a:buChar char="•"/>
            </a:pPr>
            <a:r>
              <a:rPr lang="en-US" sz="2000" kern="100" dirty="0">
                <a:effectLst/>
                <a:ea typeface="Aptos" panose="020B0004020202020204" pitchFamily="34" charset="0"/>
                <a:cs typeface="Times New Roman" panose="02020603050405020304" pitchFamily="18" charset="0"/>
              </a:rPr>
              <a:t> whipping, beating, striking, electronic shocking, placing of a harmful substance on someone’s body, or similar activity;</a:t>
            </a:r>
          </a:p>
          <a:p>
            <a:pPr marL="457200" marR="0">
              <a:spcAft>
                <a:spcPts val="400"/>
              </a:spcAft>
              <a:buFont typeface="Arial" panose="020B0604020202020204" pitchFamily="34" charset="0"/>
              <a:buChar char="•"/>
            </a:pPr>
            <a:r>
              <a:rPr lang="en-US" sz="2000" kern="100" dirty="0">
                <a:effectLst/>
                <a:ea typeface="Aptos" panose="020B0004020202020204" pitchFamily="34" charset="0"/>
                <a:cs typeface="Times New Roman" panose="02020603050405020304" pitchFamily="18" charset="0"/>
              </a:rPr>
              <a:t>  causing, coercing, or otherwise inducing sleep deprivation, exposure to the elements, confinement in a small space, extreme calisthenics, or other similar activity;</a:t>
            </a:r>
          </a:p>
          <a:p>
            <a:pPr marL="457200" marR="0">
              <a:spcAft>
                <a:spcPts val="400"/>
              </a:spcAft>
              <a:buFont typeface="Arial" panose="020B0604020202020204" pitchFamily="34" charset="0"/>
              <a:buChar char="•"/>
            </a:pPr>
            <a:r>
              <a:rPr lang="en-US" sz="2000" kern="100" dirty="0">
                <a:effectLst/>
                <a:ea typeface="Aptos" panose="020B0004020202020204" pitchFamily="34" charset="0"/>
                <a:cs typeface="Times New Roman" panose="02020603050405020304" pitchFamily="18" charset="0"/>
              </a:rPr>
              <a:t>  causing, coercing, or otherwise inducing another person to </a:t>
            </a:r>
            <a:r>
              <a:rPr lang="en-US" sz="2000" kern="100" dirty="0">
                <a:solidFill>
                  <a:srgbClr val="FF0000"/>
                </a:solidFill>
                <a:effectLst/>
                <a:ea typeface="Aptos" panose="020B0004020202020204" pitchFamily="34" charset="0"/>
                <a:cs typeface="Times New Roman" panose="02020603050405020304" pitchFamily="18" charset="0"/>
              </a:rPr>
              <a:t>consume food, liquid, alcohol, drugs, or other substances</a:t>
            </a:r>
            <a:r>
              <a:rPr lang="en-US" sz="2000" kern="100" dirty="0">
                <a:effectLst/>
                <a:ea typeface="Aptos" panose="020B0004020202020204" pitchFamily="34" charset="0"/>
                <a:cs typeface="Times New Roman" panose="02020603050405020304" pitchFamily="18" charset="0"/>
              </a:rPr>
              <a:t>;</a:t>
            </a:r>
          </a:p>
          <a:p>
            <a:pPr marL="457200" marR="0">
              <a:spcAft>
                <a:spcPts val="400"/>
              </a:spcAft>
              <a:buFont typeface="Arial" panose="020B0604020202020204" pitchFamily="34" charset="0"/>
              <a:buChar char="•"/>
            </a:pPr>
            <a:r>
              <a:rPr lang="en-US" sz="2000" kern="100" dirty="0">
                <a:effectLst/>
                <a:ea typeface="Aptos" panose="020B0004020202020204" pitchFamily="34" charset="0"/>
                <a:cs typeface="Times New Roman" panose="02020603050405020304" pitchFamily="18" charset="0"/>
              </a:rPr>
              <a:t>  causing, coercing, or otherwise inducing another person to perform </a:t>
            </a:r>
            <a:r>
              <a:rPr lang="en-US" sz="2000" kern="100" dirty="0">
                <a:solidFill>
                  <a:srgbClr val="FF0000"/>
                </a:solidFill>
                <a:effectLst/>
                <a:ea typeface="Aptos" panose="020B0004020202020204" pitchFamily="34" charset="0"/>
                <a:cs typeface="Times New Roman" panose="02020603050405020304" pitchFamily="18" charset="0"/>
              </a:rPr>
              <a:t>sexual acts</a:t>
            </a:r>
            <a:r>
              <a:rPr lang="en-US" sz="2000" kern="100" dirty="0">
                <a:effectLst/>
                <a:ea typeface="Aptos" panose="020B0004020202020204" pitchFamily="34" charset="0"/>
                <a:cs typeface="Times New Roman" panose="02020603050405020304" pitchFamily="18" charset="0"/>
              </a:rPr>
              <a:t>;</a:t>
            </a:r>
          </a:p>
          <a:p>
            <a:pPr marL="457200" marR="0">
              <a:spcAft>
                <a:spcPts val="400"/>
              </a:spcAft>
              <a:buFont typeface="Arial" panose="020B0604020202020204" pitchFamily="34" charset="0"/>
              <a:buChar char="•"/>
            </a:pPr>
            <a:r>
              <a:rPr lang="en-US" sz="2000" kern="100" dirty="0">
                <a:effectLst/>
                <a:ea typeface="Aptos" panose="020B0004020202020204" pitchFamily="34" charset="0"/>
                <a:cs typeface="Times New Roman" panose="02020603050405020304" pitchFamily="18" charset="0"/>
              </a:rPr>
              <a:t>  any activity that places another person in </a:t>
            </a:r>
            <a:r>
              <a:rPr lang="en-US" sz="2000" kern="100" dirty="0">
                <a:solidFill>
                  <a:srgbClr val="FF0000"/>
                </a:solidFill>
                <a:effectLst/>
                <a:ea typeface="Aptos" panose="020B0004020202020204" pitchFamily="34" charset="0"/>
                <a:cs typeface="Times New Roman" panose="02020603050405020304" pitchFamily="18" charset="0"/>
              </a:rPr>
              <a:t>reasonable fear </a:t>
            </a:r>
            <a:r>
              <a:rPr lang="en-US" sz="2000" kern="100" dirty="0">
                <a:effectLst/>
                <a:ea typeface="Aptos" panose="020B0004020202020204" pitchFamily="34" charset="0"/>
                <a:cs typeface="Times New Roman" panose="02020603050405020304" pitchFamily="18" charset="0"/>
              </a:rPr>
              <a:t>of bodily harm through the use of threatening words or conduct;</a:t>
            </a:r>
          </a:p>
          <a:p>
            <a:pPr marL="457200" marR="0">
              <a:spcAft>
                <a:spcPts val="400"/>
              </a:spcAft>
              <a:buFont typeface="Arial" panose="020B0604020202020204" pitchFamily="34" charset="0"/>
              <a:buChar char="•"/>
            </a:pPr>
            <a:r>
              <a:rPr lang="en-US" sz="2000" kern="100" dirty="0">
                <a:effectLst/>
                <a:ea typeface="Aptos" panose="020B0004020202020204" pitchFamily="34" charset="0"/>
                <a:cs typeface="Times New Roman" panose="02020603050405020304" pitchFamily="18" charset="0"/>
              </a:rPr>
              <a:t> any activity against another person that includes a criminal violation of local, State, Tribal, or Federal law; and</a:t>
            </a:r>
          </a:p>
          <a:p>
            <a:pPr marL="457200" marR="0">
              <a:spcAft>
                <a:spcPts val="400"/>
              </a:spcAft>
              <a:buFont typeface="Arial" panose="020B0604020202020204" pitchFamily="34" charset="0"/>
              <a:buChar char="•"/>
            </a:pPr>
            <a:r>
              <a:rPr lang="en-US" sz="2000" kern="100" dirty="0">
                <a:effectLst/>
                <a:ea typeface="Aptos" panose="020B0004020202020204" pitchFamily="34" charset="0"/>
                <a:cs typeface="Times New Roman" panose="02020603050405020304" pitchFamily="18" charset="0"/>
              </a:rPr>
              <a:t>  any activity that induces, causes, or requires another person to perform a duty or task that involves a criminal violation of local, State, Tribal, or Federal law.</a:t>
            </a:r>
            <a:endParaRPr lang="en-US" dirty="0"/>
          </a:p>
        </p:txBody>
      </p:sp>
    </p:spTree>
    <p:extLst>
      <p:ext uri="{BB962C8B-B14F-4D97-AF65-F5344CB8AC3E}">
        <p14:creationId xmlns:p14="http://schemas.microsoft.com/office/powerpoint/2010/main" val="16247130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9B81E5-A317-8581-0FC2-DAB16D705C0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E9B809B-6213-3CC9-DA7D-65BEEA3ECD12}"/>
              </a:ext>
            </a:extLst>
          </p:cNvPr>
          <p:cNvSpPr>
            <a:spLocks noGrp="1"/>
          </p:cNvSpPr>
          <p:nvPr>
            <p:ph type="ctrTitle"/>
          </p:nvPr>
        </p:nvSpPr>
        <p:spPr>
          <a:xfrm>
            <a:off x="642118" y="214117"/>
            <a:ext cx="7497147" cy="743288"/>
          </a:xfrm>
        </p:spPr>
        <p:txBody>
          <a:bodyPr>
            <a:normAutofit fontScale="90000"/>
          </a:bodyPr>
          <a:lstStyle/>
          <a:p>
            <a:br>
              <a:rPr lang="en-US" dirty="0"/>
            </a:br>
            <a:r>
              <a:rPr lang="en-US" b="1" dirty="0"/>
              <a:t>Hazing</a:t>
            </a:r>
          </a:p>
        </p:txBody>
      </p:sp>
      <p:sp>
        <p:nvSpPr>
          <p:cNvPr id="3" name="TextBox 2">
            <a:extLst>
              <a:ext uri="{FF2B5EF4-FFF2-40B4-BE49-F238E27FC236}">
                <a16:creationId xmlns:a16="http://schemas.microsoft.com/office/drawing/2014/main" id="{8B27822F-5A32-4429-6678-A926E2D1F08A}"/>
              </a:ext>
            </a:extLst>
          </p:cNvPr>
          <p:cNvSpPr txBox="1"/>
          <p:nvPr/>
        </p:nvSpPr>
        <p:spPr>
          <a:xfrm>
            <a:off x="309492" y="1515760"/>
            <a:ext cx="8230647" cy="2677656"/>
          </a:xfrm>
          <a:prstGeom prst="rect">
            <a:avLst/>
          </a:prstGeom>
          <a:noFill/>
        </p:spPr>
        <p:txBody>
          <a:bodyPr wrap="square" rtlCol="0">
            <a:spAutoFit/>
          </a:bodyPr>
          <a:lstStyle/>
          <a:p>
            <a:pPr marL="457200">
              <a:spcAft>
                <a:spcPts val="400"/>
              </a:spcAft>
            </a:pPr>
            <a:r>
              <a:rPr lang="en-US" sz="2400" kern="100" dirty="0">
                <a:ea typeface="Aptos" panose="020B0004020202020204" pitchFamily="34" charset="0"/>
                <a:cs typeface="Times New Roman" panose="02020603050405020304" pitchFamily="18" charset="0"/>
              </a:rPr>
              <a:t>“Student organization” means an organization at an institution of higher education (such as a club, society, association, varsity or junior varsity athletic team, club sports team, fraternity, sorority, band, or student government) in which </a:t>
            </a:r>
            <a:r>
              <a:rPr lang="en-US" sz="2400" kern="100" dirty="0">
                <a:solidFill>
                  <a:srgbClr val="FF0000"/>
                </a:solidFill>
                <a:ea typeface="Aptos" panose="020B0004020202020204" pitchFamily="34" charset="0"/>
                <a:cs typeface="Times New Roman" panose="02020603050405020304" pitchFamily="18" charset="0"/>
              </a:rPr>
              <a:t>two or more of the members are students </a:t>
            </a:r>
            <a:r>
              <a:rPr lang="en-US" sz="2400" kern="100" dirty="0">
                <a:ea typeface="Aptos" panose="020B0004020202020204" pitchFamily="34" charset="0"/>
                <a:cs typeface="Times New Roman" panose="02020603050405020304" pitchFamily="18" charset="0"/>
              </a:rPr>
              <a:t>enrolled at the institution of higher education, </a:t>
            </a:r>
            <a:r>
              <a:rPr lang="en-US" sz="2400" kern="100" dirty="0">
                <a:solidFill>
                  <a:srgbClr val="FF0000"/>
                </a:solidFill>
                <a:ea typeface="Aptos" panose="020B0004020202020204" pitchFamily="34" charset="0"/>
                <a:cs typeface="Times New Roman" panose="02020603050405020304" pitchFamily="18" charset="0"/>
              </a:rPr>
              <a:t>whether or not the organization is established or recognized by the institution</a:t>
            </a:r>
            <a:r>
              <a:rPr lang="en-US" sz="2400" kern="100" dirty="0">
                <a:solidFill>
                  <a:schemeClr val="accent1">
                    <a:lumMod val="50000"/>
                  </a:schemeClr>
                </a:solidFill>
                <a:ea typeface="Aptos" panose="020B0004020202020204" pitchFamily="34" charset="0"/>
                <a:cs typeface="Times New Roman" panose="02020603050405020304" pitchFamily="18" charset="0"/>
              </a:rPr>
              <a:t>.</a:t>
            </a:r>
          </a:p>
        </p:txBody>
      </p:sp>
    </p:spTree>
    <p:extLst>
      <p:ext uri="{BB962C8B-B14F-4D97-AF65-F5344CB8AC3E}">
        <p14:creationId xmlns:p14="http://schemas.microsoft.com/office/powerpoint/2010/main" val="40267200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A4C912-1C46-4054-9841-F2730E3174BF}"/>
              </a:ext>
            </a:extLst>
          </p:cNvPr>
          <p:cNvSpPr>
            <a:spLocks noGrp="1"/>
          </p:cNvSpPr>
          <p:nvPr>
            <p:ph type="ctrTitle"/>
          </p:nvPr>
        </p:nvSpPr>
        <p:spPr>
          <a:xfrm>
            <a:off x="816274" y="241541"/>
            <a:ext cx="7672118" cy="767750"/>
          </a:xfrm>
        </p:spPr>
        <p:txBody>
          <a:bodyPr>
            <a:normAutofit/>
          </a:bodyPr>
          <a:lstStyle/>
          <a:p>
            <a:r>
              <a:rPr lang="en-US" sz="4400" dirty="0">
                <a:solidFill>
                  <a:srgbClr val="022851"/>
                </a:solidFill>
                <a:latin typeface="Proxima Nova" panose="02000506030000020004" pitchFamily="50" charset="0"/>
              </a:rPr>
              <a:t>Reportable?</a:t>
            </a:r>
            <a:endParaRPr lang="en-US" sz="2700" i="1" dirty="0">
              <a:solidFill>
                <a:srgbClr val="022851"/>
              </a:solidFill>
            </a:endParaRPr>
          </a:p>
        </p:txBody>
      </p:sp>
      <p:pic>
        <p:nvPicPr>
          <p:cNvPr id="5" name="Picture 4">
            <a:extLst>
              <a:ext uri="{FF2B5EF4-FFF2-40B4-BE49-F238E27FC236}">
                <a16:creationId xmlns:a16="http://schemas.microsoft.com/office/drawing/2014/main" id="{A68A3ED8-91B0-4E61-942E-4D539828693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079466" y="6357667"/>
            <a:ext cx="1892011" cy="327423"/>
          </a:xfrm>
          <a:prstGeom prst="rect">
            <a:avLst/>
          </a:prstGeom>
        </p:spPr>
      </p:pic>
      <p:sp>
        <p:nvSpPr>
          <p:cNvPr id="6" name="Subtitle 2">
            <a:extLst>
              <a:ext uri="{FF2B5EF4-FFF2-40B4-BE49-F238E27FC236}">
                <a16:creationId xmlns:a16="http://schemas.microsoft.com/office/drawing/2014/main" id="{E06B770C-1961-471B-B24E-44D94ADBD710}"/>
              </a:ext>
            </a:extLst>
          </p:cNvPr>
          <p:cNvSpPr txBox="1">
            <a:spLocks/>
          </p:cNvSpPr>
          <p:nvPr/>
        </p:nvSpPr>
        <p:spPr>
          <a:xfrm>
            <a:off x="112143" y="1820175"/>
            <a:ext cx="10429335" cy="4028535"/>
          </a:xfrm>
          <a:prstGeom prst="rect">
            <a:avLst/>
          </a:prstGeom>
        </p:spPr>
        <p:txBody>
          <a:bodyPr vert="horz" lIns="91440" tIns="45720" rIns="91440" bIns="45720" numCol="2"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lvl="1" algn="l"/>
            <a:endParaRPr lang="en-US" dirty="0"/>
          </a:p>
          <a:p>
            <a:pPr marL="800100" lvl="1" indent="-342900" algn="l">
              <a:buFont typeface="Arial" panose="020B0604020202020204" pitchFamily="34" charset="0"/>
              <a:buChar char="•"/>
            </a:pPr>
            <a:endParaRPr lang="en-US" dirty="0"/>
          </a:p>
        </p:txBody>
      </p:sp>
      <p:sp>
        <p:nvSpPr>
          <p:cNvPr id="7" name="Subtitle 2">
            <a:extLst>
              <a:ext uri="{FF2B5EF4-FFF2-40B4-BE49-F238E27FC236}">
                <a16:creationId xmlns:a16="http://schemas.microsoft.com/office/drawing/2014/main" id="{19EB5F30-8BC3-46D2-9ECB-1B7EB0176547}"/>
              </a:ext>
            </a:extLst>
          </p:cNvPr>
          <p:cNvSpPr txBox="1">
            <a:spLocks/>
          </p:cNvSpPr>
          <p:nvPr/>
        </p:nvSpPr>
        <p:spPr>
          <a:xfrm>
            <a:off x="362309" y="1190453"/>
            <a:ext cx="8126083" cy="1443690"/>
          </a:xfrm>
          <a:prstGeom prst="rect">
            <a:avLst/>
          </a:prstGeom>
          <a:solidFill>
            <a:schemeClr val="bg1"/>
          </a:solidFill>
          <a:ln w="9525">
            <a:solidFill>
              <a:schemeClr val="tx1"/>
            </a:solidFill>
          </a:ln>
        </p:spPr>
        <p:txBody>
          <a:bodyPr vert="horz" lIns="91440" tIns="45720" rIns="91440" bIns="45720" numCol="1"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lvl="1" algn="l"/>
            <a:r>
              <a:rPr lang="en-US" sz="2400" dirty="0">
                <a:solidFill>
                  <a:srgbClr val="022851"/>
                </a:solidFill>
              </a:rPr>
              <a:t>A member of the Crew Team reported that, while stopping to buy gas in East Davis on the way home from morning practice, they were carjacked at gunpoint.  The perpetrators also stole the team member's wallet and smartphone.</a:t>
            </a:r>
          </a:p>
          <a:p>
            <a:pPr lvl="1" algn="l"/>
            <a:endParaRPr lang="en-US" dirty="0"/>
          </a:p>
        </p:txBody>
      </p:sp>
      <p:sp>
        <p:nvSpPr>
          <p:cNvPr id="8" name="Subtitle 2">
            <a:extLst>
              <a:ext uri="{FF2B5EF4-FFF2-40B4-BE49-F238E27FC236}">
                <a16:creationId xmlns:a16="http://schemas.microsoft.com/office/drawing/2014/main" id="{2BB90837-57DC-4605-8B44-5B26ACC62BE3}"/>
              </a:ext>
            </a:extLst>
          </p:cNvPr>
          <p:cNvSpPr txBox="1">
            <a:spLocks/>
          </p:cNvSpPr>
          <p:nvPr/>
        </p:nvSpPr>
        <p:spPr>
          <a:xfrm>
            <a:off x="422693" y="3303922"/>
            <a:ext cx="8005314" cy="2734572"/>
          </a:xfrm>
          <a:prstGeom prst="rect">
            <a:avLst/>
          </a:prstGeom>
        </p:spPr>
        <p:txBody>
          <a:bodyPr vert="horz" lIns="91440" tIns="45720" rIns="91440" bIns="45720" numCol="1"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lvl="1" algn="l"/>
            <a:r>
              <a:rPr lang="en-US" sz="1800" b="1" dirty="0">
                <a:solidFill>
                  <a:srgbClr val="022851"/>
                </a:solidFill>
              </a:rPr>
              <a:t>Clery crimes, abridged:</a:t>
            </a:r>
          </a:p>
          <a:p>
            <a:pPr marL="800100" lvl="1" indent="-342900" algn="l">
              <a:buFont typeface="Arial" panose="020B0604020202020204" pitchFamily="34" charset="0"/>
              <a:buChar char="•"/>
            </a:pPr>
            <a:r>
              <a:rPr lang="en-US" sz="1800" dirty="0">
                <a:solidFill>
                  <a:srgbClr val="022851"/>
                </a:solidFill>
              </a:rPr>
              <a:t>Violent crimes, including Sexual Violence and Relationship Violence</a:t>
            </a:r>
          </a:p>
          <a:p>
            <a:pPr marL="800100" lvl="1" indent="-342900" algn="l">
              <a:buFont typeface="Arial" panose="020B0604020202020204" pitchFamily="34" charset="0"/>
              <a:buChar char="•"/>
            </a:pPr>
            <a:r>
              <a:rPr lang="en-US" sz="1800" dirty="0">
                <a:solidFill>
                  <a:srgbClr val="022851"/>
                </a:solidFill>
              </a:rPr>
              <a:t>Burglary, Motor Vehicle Theft, Arson</a:t>
            </a:r>
          </a:p>
          <a:p>
            <a:pPr marL="800100" lvl="1" indent="-342900" algn="l">
              <a:buFont typeface="Arial" panose="020B0604020202020204" pitchFamily="34" charset="0"/>
              <a:buChar char="•"/>
            </a:pPr>
            <a:r>
              <a:rPr lang="en-US" sz="1800" dirty="0">
                <a:solidFill>
                  <a:srgbClr val="022851"/>
                </a:solidFill>
              </a:rPr>
              <a:t>Weapons/Drugs/Alcohol</a:t>
            </a:r>
          </a:p>
          <a:p>
            <a:pPr marL="800100" lvl="1" indent="-342900" algn="l">
              <a:buFont typeface="Arial" panose="020B0604020202020204" pitchFamily="34" charset="0"/>
              <a:buChar char="•"/>
            </a:pPr>
            <a:r>
              <a:rPr lang="en-US" sz="1800" dirty="0">
                <a:solidFill>
                  <a:srgbClr val="022851"/>
                </a:solidFill>
              </a:rPr>
              <a:t>Targeted Hate Crimes</a:t>
            </a:r>
          </a:p>
          <a:p>
            <a:pPr marL="800100" lvl="1" indent="-342900" algn="l">
              <a:buFont typeface="Arial" panose="020B0604020202020204" pitchFamily="34" charset="0"/>
              <a:buChar char="•"/>
            </a:pPr>
            <a:r>
              <a:rPr lang="en-US" sz="1800" dirty="0">
                <a:solidFill>
                  <a:srgbClr val="022851"/>
                </a:solidFill>
              </a:rPr>
              <a:t>Hazing</a:t>
            </a:r>
          </a:p>
          <a:p>
            <a:pPr lvl="1" algn="l"/>
            <a:r>
              <a:rPr lang="en-US" sz="1800" b="1" dirty="0">
                <a:solidFill>
                  <a:srgbClr val="022851"/>
                </a:solidFill>
              </a:rPr>
              <a:t>Clery Geography, abridged:</a:t>
            </a:r>
          </a:p>
          <a:p>
            <a:pPr marL="742950" lvl="1" indent="-285750" algn="l">
              <a:buFont typeface="Arial" panose="020B0604020202020204" pitchFamily="34" charset="0"/>
              <a:buChar char="•"/>
            </a:pPr>
            <a:r>
              <a:rPr lang="en-US" sz="1800" dirty="0">
                <a:solidFill>
                  <a:srgbClr val="022851"/>
                </a:solidFill>
              </a:rPr>
              <a:t>On or touching campus</a:t>
            </a:r>
          </a:p>
          <a:p>
            <a:pPr marL="742950" lvl="1" indent="-285750" algn="l">
              <a:buFont typeface="Arial" panose="020B0604020202020204" pitchFamily="34" charset="0"/>
              <a:buChar char="•"/>
            </a:pPr>
            <a:r>
              <a:rPr lang="en-US" sz="1800" dirty="0">
                <a:solidFill>
                  <a:srgbClr val="022851"/>
                </a:solidFill>
              </a:rPr>
              <a:t>Owned or controlled by UCD, used by students</a:t>
            </a:r>
          </a:p>
          <a:p>
            <a:pPr marL="742950" lvl="1" indent="-285750" algn="l">
              <a:buFont typeface="Arial" panose="020B0604020202020204" pitchFamily="34" charset="0"/>
              <a:buChar char="•"/>
            </a:pPr>
            <a:r>
              <a:rPr lang="en-US" sz="1800" dirty="0">
                <a:solidFill>
                  <a:srgbClr val="022851"/>
                </a:solidFill>
              </a:rPr>
              <a:t>Temporary stay by UCD students</a:t>
            </a:r>
          </a:p>
        </p:txBody>
      </p:sp>
    </p:spTree>
    <p:extLst>
      <p:ext uri="{BB962C8B-B14F-4D97-AF65-F5344CB8AC3E}">
        <p14:creationId xmlns:p14="http://schemas.microsoft.com/office/powerpoint/2010/main" val="7157340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A4C912-1C46-4054-9841-F2730E3174BF}"/>
              </a:ext>
            </a:extLst>
          </p:cNvPr>
          <p:cNvSpPr>
            <a:spLocks noGrp="1"/>
          </p:cNvSpPr>
          <p:nvPr>
            <p:ph type="ctrTitle"/>
          </p:nvPr>
        </p:nvSpPr>
        <p:spPr>
          <a:xfrm>
            <a:off x="816274" y="241541"/>
            <a:ext cx="7672118" cy="1069678"/>
          </a:xfrm>
        </p:spPr>
        <p:txBody>
          <a:bodyPr>
            <a:normAutofit fontScale="90000"/>
          </a:bodyPr>
          <a:lstStyle/>
          <a:p>
            <a:r>
              <a:rPr lang="en-US" sz="4400" i="1" dirty="0">
                <a:solidFill>
                  <a:srgbClr val="022851"/>
                </a:solidFill>
                <a:latin typeface="Proxima Nova" panose="02000506030000020004" pitchFamily="50" charset="0"/>
              </a:rPr>
              <a:t>Not Really Reportable*</a:t>
            </a:r>
            <a:br>
              <a:rPr lang="en-US" sz="4400" i="1" dirty="0">
                <a:solidFill>
                  <a:srgbClr val="022851"/>
                </a:solidFill>
                <a:latin typeface="Proxima Nova" panose="02000506030000020004" pitchFamily="50" charset="0"/>
              </a:rPr>
            </a:br>
            <a:r>
              <a:rPr lang="en-US" sz="3100" i="1" dirty="0">
                <a:solidFill>
                  <a:srgbClr val="FF0000"/>
                </a:solidFill>
                <a:latin typeface="Proxima Nova" panose="02000506030000020004" pitchFamily="50" charset="0"/>
              </a:rPr>
              <a:t>Clery crime; Not in Clery geography</a:t>
            </a:r>
            <a:endParaRPr lang="en-US" sz="3100" i="1" dirty="0">
              <a:solidFill>
                <a:srgbClr val="FF0000"/>
              </a:solidFill>
            </a:endParaRPr>
          </a:p>
        </p:txBody>
      </p:sp>
      <p:pic>
        <p:nvPicPr>
          <p:cNvPr id="5" name="Picture 4">
            <a:extLst>
              <a:ext uri="{FF2B5EF4-FFF2-40B4-BE49-F238E27FC236}">
                <a16:creationId xmlns:a16="http://schemas.microsoft.com/office/drawing/2014/main" id="{A68A3ED8-91B0-4E61-942E-4D539828693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079466" y="6357667"/>
            <a:ext cx="1892011" cy="327423"/>
          </a:xfrm>
          <a:prstGeom prst="rect">
            <a:avLst/>
          </a:prstGeom>
        </p:spPr>
      </p:pic>
      <p:sp>
        <p:nvSpPr>
          <p:cNvPr id="6" name="Subtitle 2">
            <a:extLst>
              <a:ext uri="{FF2B5EF4-FFF2-40B4-BE49-F238E27FC236}">
                <a16:creationId xmlns:a16="http://schemas.microsoft.com/office/drawing/2014/main" id="{E06B770C-1961-471B-B24E-44D94ADBD710}"/>
              </a:ext>
            </a:extLst>
          </p:cNvPr>
          <p:cNvSpPr txBox="1">
            <a:spLocks/>
          </p:cNvSpPr>
          <p:nvPr/>
        </p:nvSpPr>
        <p:spPr>
          <a:xfrm>
            <a:off x="112143" y="1820175"/>
            <a:ext cx="10429335" cy="4028535"/>
          </a:xfrm>
          <a:prstGeom prst="rect">
            <a:avLst/>
          </a:prstGeom>
        </p:spPr>
        <p:txBody>
          <a:bodyPr vert="horz" lIns="91440" tIns="45720" rIns="91440" bIns="45720" numCol="2"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lvl="1" algn="l"/>
            <a:endParaRPr lang="en-US" dirty="0"/>
          </a:p>
          <a:p>
            <a:pPr marL="800100" lvl="1" indent="-342900" algn="l">
              <a:buFont typeface="Arial" panose="020B0604020202020204" pitchFamily="34" charset="0"/>
              <a:buChar char="•"/>
            </a:pPr>
            <a:endParaRPr lang="en-US" dirty="0"/>
          </a:p>
        </p:txBody>
      </p:sp>
      <p:sp>
        <p:nvSpPr>
          <p:cNvPr id="8" name="Subtitle 2">
            <a:extLst>
              <a:ext uri="{FF2B5EF4-FFF2-40B4-BE49-F238E27FC236}">
                <a16:creationId xmlns:a16="http://schemas.microsoft.com/office/drawing/2014/main" id="{2BB90837-57DC-4605-8B44-5B26ACC62BE3}"/>
              </a:ext>
            </a:extLst>
          </p:cNvPr>
          <p:cNvSpPr txBox="1">
            <a:spLocks/>
          </p:cNvSpPr>
          <p:nvPr/>
        </p:nvSpPr>
        <p:spPr>
          <a:xfrm>
            <a:off x="370936" y="3282356"/>
            <a:ext cx="8005314" cy="2734572"/>
          </a:xfrm>
          <a:prstGeom prst="rect">
            <a:avLst/>
          </a:prstGeom>
        </p:spPr>
        <p:txBody>
          <a:bodyPr vert="horz" lIns="91440" tIns="45720" rIns="91440" bIns="45720" numCol="1"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lvl="1" algn="l"/>
            <a:r>
              <a:rPr lang="en-US" sz="1800" b="1" dirty="0">
                <a:solidFill>
                  <a:srgbClr val="022851"/>
                </a:solidFill>
              </a:rPr>
              <a:t>Clery crimes, abridged:</a:t>
            </a:r>
          </a:p>
          <a:p>
            <a:pPr marL="800100" lvl="1" indent="-342900" algn="l">
              <a:buFont typeface="Arial" panose="020B0604020202020204" pitchFamily="34" charset="0"/>
              <a:buChar char="•"/>
            </a:pPr>
            <a:r>
              <a:rPr lang="en-US" sz="1800" b="1" dirty="0">
                <a:solidFill>
                  <a:srgbClr val="FF0000"/>
                </a:solidFill>
              </a:rPr>
              <a:t>Violent crimes (Robbery)</a:t>
            </a:r>
            <a:r>
              <a:rPr lang="en-US" sz="1800" dirty="0">
                <a:solidFill>
                  <a:srgbClr val="022851"/>
                </a:solidFill>
              </a:rPr>
              <a:t>, including Sexual Violence and Relationship Violence</a:t>
            </a:r>
          </a:p>
          <a:p>
            <a:pPr marL="800100" lvl="1" indent="-342900" algn="l">
              <a:buFont typeface="Arial" panose="020B0604020202020204" pitchFamily="34" charset="0"/>
              <a:buChar char="•"/>
            </a:pPr>
            <a:r>
              <a:rPr lang="en-US" sz="1800" dirty="0">
                <a:solidFill>
                  <a:srgbClr val="022851"/>
                </a:solidFill>
              </a:rPr>
              <a:t>Burglary, </a:t>
            </a:r>
            <a:r>
              <a:rPr lang="en-US" sz="1800" b="1" dirty="0">
                <a:solidFill>
                  <a:srgbClr val="FF0000"/>
                </a:solidFill>
              </a:rPr>
              <a:t>Motor Vehicle Theft</a:t>
            </a:r>
            <a:r>
              <a:rPr lang="en-US" sz="1800" dirty="0">
                <a:solidFill>
                  <a:srgbClr val="022851"/>
                </a:solidFill>
              </a:rPr>
              <a:t>, Arson</a:t>
            </a:r>
          </a:p>
          <a:p>
            <a:pPr marL="800100" lvl="1" indent="-342900" algn="l">
              <a:buFont typeface="Arial" panose="020B0604020202020204" pitchFamily="34" charset="0"/>
              <a:buChar char="•"/>
            </a:pPr>
            <a:r>
              <a:rPr lang="en-US" sz="1800" dirty="0">
                <a:solidFill>
                  <a:srgbClr val="022851"/>
                </a:solidFill>
              </a:rPr>
              <a:t>Weapons/Drugs/Alcohol</a:t>
            </a:r>
          </a:p>
          <a:p>
            <a:pPr marL="800100" lvl="1" indent="-342900" algn="l">
              <a:buFont typeface="Arial" panose="020B0604020202020204" pitchFamily="34" charset="0"/>
              <a:buChar char="•"/>
            </a:pPr>
            <a:r>
              <a:rPr lang="en-US" sz="1800" dirty="0">
                <a:solidFill>
                  <a:srgbClr val="022851"/>
                </a:solidFill>
              </a:rPr>
              <a:t>Targeted Hate Crimes</a:t>
            </a:r>
          </a:p>
          <a:p>
            <a:pPr marL="800100" lvl="1" indent="-342900" algn="l">
              <a:buFont typeface="Arial" panose="020B0604020202020204" pitchFamily="34" charset="0"/>
              <a:buChar char="•"/>
            </a:pPr>
            <a:r>
              <a:rPr lang="en-US" sz="1800" dirty="0">
                <a:solidFill>
                  <a:srgbClr val="022851"/>
                </a:solidFill>
              </a:rPr>
              <a:t>Hazing</a:t>
            </a:r>
          </a:p>
          <a:p>
            <a:pPr lvl="1" algn="l"/>
            <a:r>
              <a:rPr lang="en-US" sz="1800" b="1" dirty="0">
                <a:solidFill>
                  <a:srgbClr val="022851"/>
                </a:solidFill>
              </a:rPr>
              <a:t>Clery Geography, abridged:</a:t>
            </a:r>
          </a:p>
          <a:p>
            <a:pPr marL="742950" lvl="1" indent="-285750" algn="l">
              <a:buFont typeface="Arial" panose="020B0604020202020204" pitchFamily="34" charset="0"/>
              <a:buChar char="•"/>
            </a:pPr>
            <a:r>
              <a:rPr lang="en-US" sz="1800" dirty="0">
                <a:solidFill>
                  <a:srgbClr val="022851"/>
                </a:solidFill>
              </a:rPr>
              <a:t>On or touching campus</a:t>
            </a:r>
          </a:p>
          <a:p>
            <a:pPr marL="742950" lvl="1" indent="-285750" algn="l">
              <a:buFont typeface="Arial" panose="020B0604020202020204" pitchFamily="34" charset="0"/>
              <a:buChar char="•"/>
            </a:pPr>
            <a:r>
              <a:rPr lang="en-US" sz="1800" dirty="0">
                <a:solidFill>
                  <a:srgbClr val="022851"/>
                </a:solidFill>
              </a:rPr>
              <a:t>Owned or controlled by UCD, used by students</a:t>
            </a:r>
          </a:p>
          <a:p>
            <a:pPr marL="742950" lvl="1" indent="-285750" algn="l">
              <a:buFont typeface="Arial" panose="020B0604020202020204" pitchFamily="34" charset="0"/>
              <a:buChar char="•"/>
            </a:pPr>
            <a:r>
              <a:rPr lang="en-US" sz="1800" dirty="0">
                <a:solidFill>
                  <a:srgbClr val="022851"/>
                </a:solidFill>
              </a:rPr>
              <a:t>Temporary stay by UCD students</a:t>
            </a:r>
          </a:p>
        </p:txBody>
      </p:sp>
      <p:sp>
        <p:nvSpPr>
          <p:cNvPr id="4" name="Subtitle 2">
            <a:extLst>
              <a:ext uri="{FF2B5EF4-FFF2-40B4-BE49-F238E27FC236}">
                <a16:creationId xmlns:a16="http://schemas.microsoft.com/office/drawing/2014/main" id="{DBDEFBF3-268D-07C7-C032-0D6B57F08239}"/>
              </a:ext>
            </a:extLst>
          </p:cNvPr>
          <p:cNvSpPr txBox="1">
            <a:spLocks/>
          </p:cNvSpPr>
          <p:nvPr/>
        </p:nvSpPr>
        <p:spPr>
          <a:xfrm>
            <a:off x="362309" y="1534402"/>
            <a:ext cx="8126083" cy="1443690"/>
          </a:xfrm>
          <a:prstGeom prst="rect">
            <a:avLst/>
          </a:prstGeom>
          <a:solidFill>
            <a:schemeClr val="bg1"/>
          </a:solidFill>
          <a:ln w="9525">
            <a:solidFill>
              <a:schemeClr val="tx1"/>
            </a:solidFill>
          </a:ln>
        </p:spPr>
        <p:txBody>
          <a:bodyPr vert="horz" lIns="91440" tIns="45720" rIns="91440" bIns="45720" numCol="1"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lvl="1" algn="l"/>
            <a:r>
              <a:rPr lang="en-US" sz="2400" dirty="0">
                <a:solidFill>
                  <a:srgbClr val="022851"/>
                </a:solidFill>
              </a:rPr>
              <a:t>A member of the Crew Team reported that, while stopping to buy gas in East Davis on the way home from morning practice, they were carjacked at gunpoint.  The perpetrators also stole the team member's wallet and smartphone.</a:t>
            </a:r>
          </a:p>
          <a:p>
            <a:pPr lvl="1" algn="l"/>
            <a:endParaRPr lang="en-US" dirty="0"/>
          </a:p>
        </p:txBody>
      </p:sp>
    </p:spTree>
    <p:extLst>
      <p:ext uri="{BB962C8B-B14F-4D97-AF65-F5344CB8AC3E}">
        <p14:creationId xmlns:p14="http://schemas.microsoft.com/office/powerpoint/2010/main" val="25097072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A4C912-1C46-4054-9841-F2730E3174BF}"/>
              </a:ext>
            </a:extLst>
          </p:cNvPr>
          <p:cNvSpPr>
            <a:spLocks noGrp="1"/>
          </p:cNvSpPr>
          <p:nvPr>
            <p:ph type="ctrTitle"/>
          </p:nvPr>
        </p:nvSpPr>
        <p:spPr>
          <a:xfrm>
            <a:off x="816274" y="241541"/>
            <a:ext cx="7672118" cy="767750"/>
          </a:xfrm>
        </p:spPr>
        <p:txBody>
          <a:bodyPr>
            <a:normAutofit/>
          </a:bodyPr>
          <a:lstStyle/>
          <a:p>
            <a:r>
              <a:rPr lang="en-US" sz="4400" dirty="0">
                <a:solidFill>
                  <a:srgbClr val="022851"/>
                </a:solidFill>
                <a:latin typeface="Proxima Nova" panose="02000506030000020004" pitchFamily="50" charset="0"/>
              </a:rPr>
              <a:t>Reportable?</a:t>
            </a:r>
            <a:endParaRPr lang="en-US" sz="2700" i="1" dirty="0">
              <a:solidFill>
                <a:srgbClr val="022851"/>
              </a:solidFill>
            </a:endParaRPr>
          </a:p>
        </p:txBody>
      </p:sp>
      <p:pic>
        <p:nvPicPr>
          <p:cNvPr id="5" name="Picture 4">
            <a:extLst>
              <a:ext uri="{FF2B5EF4-FFF2-40B4-BE49-F238E27FC236}">
                <a16:creationId xmlns:a16="http://schemas.microsoft.com/office/drawing/2014/main" id="{A68A3ED8-91B0-4E61-942E-4D539828693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079466" y="6357667"/>
            <a:ext cx="1892011" cy="327423"/>
          </a:xfrm>
          <a:prstGeom prst="rect">
            <a:avLst/>
          </a:prstGeom>
        </p:spPr>
      </p:pic>
      <p:sp>
        <p:nvSpPr>
          <p:cNvPr id="6" name="Subtitle 2">
            <a:extLst>
              <a:ext uri="{FF2B5EF4-FFF2-40B4-BE49-F238E27FC236}">
                <a16:creationId xmlns:a16="http://schemas.microsoft.com/office/drawing/2014/main" id="{E06B770C-1961-471B-B24E-44D94ADBD710}"/>
              </a:ext>
            </a:extLst>
          </p:cNvPr>
          <p:cNvSpPr txBox="1">
            <a:spLocks/>
          </p:cNvSpPr>
          <p:nvPr/>
        </p:nvSpPr>
        <p:spPr>
          <a:xfrm>
            <a:off x="112143" y="1820175"/>
            <a:ext cx="10429335" cy="4028535"/>
          </a:xfrm>
          <a:prstGeom prst="rect">
            <a:avLst/>
          </a:prstGeom>
        </p:spPr>
        <p:txBody>
          <a:bodyPr vert="horz" lIns="91440" tIns="45720" rIns="91440" bIns="45720" numCol="2"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lvl="1" algn="l"/>
            <a:endParaRPr lang="en-US" dirty="0"/>
          </a:p>
          <a:p>
            <a:pPr marL="800100" lvl="1" indent="-342900" algn="l">
              <a:buFont typeface="Arial" panose="020B0604020202020204" pitchFamily="34" charset="0"/>
              <a:buChar char="•"/>
            </a:pPr>
            <a:endParaRPr lang="en-US" dirty="0"/>
          </a:p>
        </p:txBody>
      </p:sp>
      <p:sp>
        <p:nvSpPr>
          <p:cNvPr id="8" name="Subtitle 2">
            <a:extLst>
              <a:ext uri="{FF2B5EF4-FFF2-40B4-BE49-F238E27FC236}">
                <a16:creationId xmlns:a16="http://schemas.microsoft.com/office/drawing/2014/main" id="{2BB90837-57DC-4605-8B44-5B26ACC62BE3}"/>
              </a:ext>
            </a:extLst>
          </p:cNvPr>
          <p:cNvSpPr txBox="1">
            <a:spLocks/>
          </p:cNvSpPr>
          <p:nvPr/>
        </p:nvSpPr>
        <p:spPr>
          <a:xfrm>
            <a:off x="414066" y="3049443"/>
            <a:ext cx="8005314" cy="2734572"/>
          </a:xfrm>
          <a:prstGeom prst="rect">
            <a:avLst/>
          </a:prstGeom>
        </p:spPr>
        <p:txBody>
          <a:bodyPr vert="horz" lIns="91440" tIns="45720" rIns="91440" bIns="45720" numCol="1"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lvl="1" algn="l"/>
            <a:r>
              <a:rPr lang="en-US" sz="1800" b="1" dirty="0">
                <a:solidFill>
                  <a:srgbClr val="022851"/>
                </a:solidFill>
              </a:rPr>
              <a:t>Clery crimes, abridged:</a:t>
            </a:r>
          </a:p>
          <a:p>
            <a:pPr marL="800100" lvl="1" indent="-342900" algn="l">
              <a:buFont typeface="Arial" panose="020B0604020202020204" pitchFamily="34" charset="0"/>
              <a:buChar char="•"/>
            </a:pPr>
            <a:r>
              <a:rPr lang="en-US" sz="1800" dirty="0">
                <a:solidFill>
                  <a:srgbClr val="022851"/>
                </a:solidFill>
              </a:rPr>
              <a:t>Violent crimes, including Sexual Violence and Relationship Violence</a:t>
            </a:r>
          </a:p>
          <a:p>
            <a:pPr marL="800100" lvl="1" indent="-342900" algn="l">
              <a:buFont typeface="Arial" panose="020B0604020202020204" pitchFamily="34" charset="0"/>
              <a:buChar char="•"/>
            </a:pPr>
            <a:r>
              <a:rPr lang="en-US" sz="1800" dirty="0">
                <a:solidFill>
                  <a:srgbClr val="022851"/>
                </a:solidFill>
              </a:rPr>
              <a:t>Burglary, Motor Vehicle Theft, Arson</a:t>
            </a:r>
          </a:p>
          <a:p>
            <a:pPr marL="800100" lvl="1" indent="-342900" algn="l">
              <a:buFont typeface="Arial" panose="020B0604020202020204" pitchFamily="34" charset="0"/>
              <a:buChar char="•"/>
            </a:pPr>
            <a:r>
              <a:rPr lang="en-US" sz="1800" dirty="0">
                <a:solidFill>
                  <a:srgbClr val="022851"/>
                </a:solidFill>
              </a:rPr>
              <a:t>Weapons/Drugs/Alcohol</a:t>
            </a:r>
          </a:p>
          <a:p>
            <a:pPr marL="800100" lvl="1" indent="-342900" algn="l">
              <a:buFont typeface="Arial" panose="020B0604020202020204" pitchFamily="34" charset="0"/>
              <a:buChar char="•"/>
            </a:pPr>
            <a:r>
              <a:rPr lang="en-US" sz="1800" dirty="0">
                <a:solidFill>
                  <a:srgbClr val="022851"/>
                </a:solidFill>
              </a:rPr>
              <a:t>Targeted Hate Crimes</a:t>
            </a:r>
          </a:p>
          <a:p>
            <a:pPr marL="800100" lvl="1" indent="-342900" algn="l">
              <a:buFont typeface="Arial" panose="020B0604020202020204" pitchFamily="34" charset="0"/>
              <a:buChar char="•"/>
            </a:pPr>
            <a:r>
              <a:rPr lang="en-US" sz="1800" dirty="0">
                <a:solidFill>
                  <a:srgbClr val="022851"/>
                </a:solidFill>
              </a:rPr>
              <a:t>Hazing</a:t>
            </a:r>
          </a:p>
          <a:p>
            <a:pPr lvl="1" algn="l"/>
            <a:r>
              <a:rPr lang="en-US" sz="1800" b="1" dirty="0">
                <a:solidFill>
                  <a:srgbClr val="022851"/>
                </a:solidFill>
              </a:rPr>
              <a:t>Clery Geography, abridged:</a:t>
            </a:r>
          </a:p>
          <a:p>
            <a:pPr marL="742950" lvl="1" indent="-285750" algn="l">
              <a:buFont typeface="Arial" panose="020B0604020202020204" pitchFamily="34" charset="0"/>
              <a:buChar char="•"/>
            </a:pPr>
            <a:r>
              <a:rPr lang="en-US" sz="1800" dirty="0">
                <a:solidFill>
                  <a:srgbClr val="022851"/>
                </a:solidFill>
              </a:rPr>
              <a:t>On or touching campus</a:t>
            </a:r>
          </a:p>
          <a:p>
            <a:pPr marL="742950" lvl="1" indent="-285750" algn="l">
              <a:buFont typeface="Arial" panose="020B0604020202020204" pitchFamily="34" charset="0"/>
              <a:buChar char="•"/>
            </a:pPr>
            <a:r>
              <a:rPr lang="en-US" sz="1800" dirty="0">
                <a:solidFill>
                  <a:srgbClr val="022851"/>
                </a:solidFill>
              </a:rPr>
              <a:t>Owned or controlled by UCD, used by students</a:t>
            </a:r>
          </a:p>
          <a:p>
            <a:pPr marL="742950" lvl="1" indent="-285750" algn="l">
              <a:buFont typeface="Arial" panose="020B0604020202020204" pitchFamily="34" charset="0"/>
              <a:buChar char="•"/>
            </a:pPr>
            <a:r>
              <a:rPr lang="en-US" sz="1800" dirty="0">
                <a:solidFill>
                  <a:srgbClr val="022851"/>
                </a:solidFill>
              </a:rPr>
              <a:t>Off campus, but controlled by UCD, and used by UCD students</a:t>
            </a:r>
          </a:p>
        </p:txBody>
      </p:sp>
      <p:sp>
        <p:nvSpPr>
          <p:cNvPr id="4" name="Subtitle 2">
            <a:extLst>
              <a:ext uri="{FF2B5EF4-FFF2-40B4-BE49-F238E27FC236}">
                <a16:creationId xmlns:a16="http://schemas.microsoft.com/office/drawing/2014/main" id="{9E9E6A58-F6D6-E3FA-6A5D-3ECBFDDD4098}"/>
              </a:ext>
            </a:extLst>
          </p:cNvPr>
          <p:cNvSpPr txBox="1">
            <a:spLocks/>
          </p:cNvSpPr>
          <p:nvPr/>
        </p:nvSpPr>
        <p:spPr>
          <a:xfrm>
            <a:off x="508958" y="1009290"/>
            <a:ext cx="8126083" cy="1975459"/>
          </a:xfrm>
          <a:prstGeom prst="rect">
            <a:avLst/>
          </a:prstGeom>
          <a:solidFill>
            <a:schemeClr val="bg1"/>
          </a:solidFill>
          <a:ln w="9525">
            <a:solidFill>
              <a:schemeClr val="tx1"/>
            </a:solidFill>
          </a:ln>
        </p:spPr>
        <p:txBody>
          <a:bodyPr vert="horz" lIns="91440" tIns="45720" rIns="91440" bIns="45720" numCol="1" rtlCol="0">
            <a:normAutofit fontScale="92500" lnSpcReduction="1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lvl="1" algn="l"/>
            <a:r>
              <a:rPr lang="en-US" sz="2400" dirty="0">
                <a:solidFill>
                  <a:srgbClr val="022851"/>
                </a:solidFill>
              </a:rPr>
              <a:t>A first-year undergraduate student and new member of the Crew Team informs the club’s coach that they missed yesterday’s morning practice because they had to participate in a lock-in at the Zeta </a:t>
            </a:r>
            <a:r>
              <a:rPr lang="en-US" sz="2400" dirty="0" err="1">
                <a:solidFill>
                  <a:srgbClr val="022851"/>
                </a:solidFill>
              </a:rPr>
              <a:t>Zeta</a:t>
            </a:r>
            <a:r>
              <a:rPr lang="en-US" sz="2400" dirty="0">
                <a:solidFill>
                  <a:srgbClr val="022851"/>
                </a:solidFill>
              </a:rPr>
              <a:t> sorority Chapter House with the rest of the new pledges that involved staying up all night cleaning the entire Chapter House, playing drinking games, and serving breakfast to the sorority officers.   </a:t>
            </a:r>
          </a:p>
          <a:p>
            <a:pPr lvl="1" algn="l"/>
            <a:endParaRPr lang="en-US" dirty="0"/>
          </a:p>
        </p:txBody>
      </p:sp>
    </p:spTree>
    <p:extLst>
      <p:ext uri="{BB962C8B-B14F-4D97-AF65-F5344CB8AC3E}">
        <p14:creationId xmlns:p14="http://schemas.microsoft.com/office/powerpoint/2010/main" val="30434266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91287B-D6C1-018F-CAB2-4C23D3D10F5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0BFE736-2343-9742-32F8-D50E4F50FCDD}"/>
              </a:ext>
            </a:extLst>
          </p:cNvPr>
          <p:cNvSpPr>
            <a:spLocks noGrp="1"/>
          </p:cNvSpPr>
          <p:nvPr>
            <p:ph type="ctrTitle"/>
          </p:nvPr>
        </p:nvSpPr>
        <p:spPr>
          <a:xfrm>
            <a:off x="816274" y="241541"/>
            <a:ext cx="7672118" cy="767750"/>
          </a:xfrm>
        </p:spPr>
        <p:txBody>
          <a:bodyPr>
            <a:normAutofit/>
          </a:bodyPr>
          <a:lstStyle/>
          <a:p>
            <a:r>
              <a:rPr lang="en-US" sz="4400" i="1" dirty="0">
                <a:solidFill>
                  <a:srgbClr val="FF0000"/>
                </a:solidFill>
                <a:latin typeface="Proxima Nova" panose="02000506030000020004" pitchFamily="50" charset="0"/>
              </a:rPr>
              <a:t>Reportable!</a:t>
            </a:r>
            <a:endParaRPr lang="en-US" sz="2700" i="1" dirty="0">
              <a:solidFill>
                <a:srgbClr val="FF0000"/>
              </a:solidFill>
            </a:endParaRPr>
          </a:p>
        </p:txBody>
      </p:sp>
      <p:pic>
        <p:nvPicPr>
          <p:cNvPr id="5" name="Picture 4">
            <a:extLst>
              <a:ext uri="{FF2B5EF4-FFF2-40B4-BE49-F238E27FC236}">
                <a16:creationId xmlns:a16="http://schemas.microsoft.com/office/drawing/2014/main" id="{AEB8F527-9807-09A5-D13D-78287E25A6F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079466" y="6357667"/>
            <a:ext cx="1892011" cy="327423"/>
          </a:xfrm>
          <a:prstGeom prst="rect">
            <a:avLst/>
          </a:prstGeom>
        </p:spPr>
      </p:pic>
      <p:sp>
        <p:nvSpPr>
          <p:cNvPr id="6" name="Subtitle 2">
            <a:extLst>
              <a:ext uri="{FF2B5EF4-FFF2-40B4-BE49-F238E27FC236}">
                <a16:creationId xmlns:a16="http://schemas.microsoft.com/office/drawing/2014/main" id="{C83D3962-9013-1008-FF3A-CA4AE33EF89B}"/>
              </a:ext>
            </a:extLst>
          </p:cNvPr>
          <p:cNvSpPr txBox="1">
            <a:spLocks/>
          </p:cNvSpPr>
          <p:nvPr/>
        </p:nvSpPr>
        <p:spPr>
          <a:xfrm>
            <a:off x="112143" y="1820175"/>
            <a:ext cx="10429335" cy="4028535"/>
          </a:xfrm>
          <a:prstGeom prst="rect">
            <a:avLst/>
          </a:prstGeom>
        </p:spPr>
        <p:txBody>
          <a:bodyPr vert="horz" lIns="91440" tIns="45720" rIns="91440" bIns="45720" numCol="2"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lvl="1" algn="l"/>
            <a:endParaRPr lang="en-US" dirty="0"/>
          </a:p>
          <a:p>
            <a:pPr marL="800100" lvl="1" indent="-342900" algn="l">
              <a:buFont typeface="Arial" panose="020B0604020202020204" pitchFamily="34" charset="0"/>
              <a:buChar char="•"/>
            </a:pPr>
            <a:endParaRPr lang="en-US" dirty="0"/>
          </a:p>
        </p:txBody>
      </p:sp>
      <p:sp>
        <p:nvSpPr>
          <p:cNvPr id="3" name="Subtitle 2">
            <a:extLst>
              <a:ext uri="{FF2B5EF4-FFF2-40B4-BE49-F238E27FC236}">
                <a16:creationId xmlns:a16="http://schemas.microsoft.com/office/drawing/2014/main" id="{916553E2-F1ED-3EF6-11B0-CA2582F50A06}"/>
              </a:ext>
            </a:extLst>
          </p:cNvPr>
          <p:cNvSpPr txBox="1">
            <a:spLocks/>
          </p:cNvSpPr>
          <p:nvPr/>
        </p:nvSpPr>
        <p:spPr>
          <a:xfrm>
            <a:off x="414066" y="3049443"/>
            <a:ext cx="8005314" cy="2734572"/>
          </a:xfrm>
          <a:prstGeom prst="rect">
            <a:avLst/>
          </a:prstGeom>
        </p:spPr>
        <p:txBody>
          <a:bodyPr vert="horz" lIns="91440" tIns="45720" rIns="91440" bIns="45720" numCol="1"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lvl="1" algn="l"/>
            <a:r>
              <a:rPr lang="en-US" sz="1800" b="1" dirty="0">
                <a:solidFill>
                  <a:srgbClr val="022851"/>
                </a:solidFill>
              </a:rPr>
              <a:t>Clery crimes, abridged:</a:t>
            </a:r>
          </a:p>
          <a:p>
            <a:pPr marL="800100" lvl="1" indent="-342900" algn="l">
              <a:buFont typeface="Arial" panose="020B0604020202020204" pitchFamily="34" charset="0"/>
              <a:buChar char="•"/>
            </a:pPr>
            <a:r>
              <a:rPr lang="en-US" sz="1800" dirty="0">
                <a:solidFill>
                  <a:srgbClr val="022851"/>
                </a:solidFill>
              </a:rPr>
              <a:t>Violent crimes, including Sexual Violence and Relationship Violence</a:t>
            </a:r>
          </a:p>
          <a:p>
            <a:pPr marL="800100" lvl="1" indent="-342900" algn="l">
              <a:buFont typeface="Arial" panose="020B0604020202020204" pitchFamily="34" charset="0"/>
              <a:buChar char="•"/>
            </a:pPr>
            <a:r>
              <a:rPr lang="en-US" sz="1800" dirty="0">
                <a:solidFill>
                  <a:srgbClr val="022851"/>
                </a:solidFill>
              </a:rPr>
              <a:t>Burglary, Motor Vehicle Theft, Arson</a:t>
            </a:r>
          </a:p>
          <a:p>
            <a:pPr marL="800100" lvl="1" indent="-342900" algn="l">
              <a:buFont typeface="Arial" panose="020B0604020202020204" pitchFamily="34" charset="0"/>
              <a:buChar char="•"/>
            </a:pPr>
            <a:r>
              <a:rPr lang="en-US" sz="1800" dirty="0">
                <a:solidFill>
                  <a:srgbClr val="022851"/>
                </a:solidFill>
              </a:rPr>
              <a:t>Weapons/Drugs/</a:t>
            </a:r>
            <a:r>
              <a:rPr lang="en-US" sz="1800" i="1" dirty="0">
                <a:solidFill>
                  <a:srgbClr val="FF0000"/>
                </a:solidFill>
              </a:rPr>
              <a:t>Alcohol</a:t>
            </a:r>
          </a:p>
          <a:p>
            <a:pPr marL="800100" lvl="1" indent="-342900" algn="l">
              <a:buFont typeface="Arial" panose="020B0604020202020204" pitchFamily="34" charset="0"/>
              <a:buChar char="•"/>
            </a:pPr>
            <a:r>
              <a:rPr lang="en-US" sz="1800" dirty="0">
                <a:solidFill>
                  <a:srgbClr val="022851"/>
                </a:solidFill>
              </a:rPr>
              <a:t>Targeted Hate Crimes</a:t>
            </a:r>
          </a:p>
          <a:p>
            <a:pPr marL="800100" lvl="1" indent="-342900" algn="l">
              <a:buFont typeface="Arial" panose="020B0604020202020204" pitchFamily="34" charset="0"/>
              <a:buChar char="•"/>
            </a:pPr>
            <a:r>
              <a:rPr lang="en-US" sz="1800" i="1" dirty="0">
                <a:solidFill>
                  <a:srgbClr val="FF0000"/>
                </a:solidFill>
              </a:rPr>
              <a:t>Hazing</a:t>
            </a:r>
          </a:p>
          <a:p>
            <a:pPr lvl="1" algn="l"/>
            <a:r>
              <a:rPr lang="en-US" sz="1800" b="1" dirty="0">
                <a:solidFill>
                  <a:srgbClr val="022851"/>
                </a:solidFill>
              </a:rPr>
              <a:t>Clery Geography, abridged:</a:t>
            </a:r>
          </a:p>
          <a:p>
            <a:pPr marL="742950" lvl="1" indent="-285750" algn="l">
              <a:buFont typeface="Arial" panose="020B0604020202020204" pitchFamily="34" charset="0"/>
              <a:buChar char="•"/>
            </a:pPr>
            <a:r>
              <a:rPr lang="en-US" sz="1800" i="1" dirty="0">
                <a:solidFill>
                  <a:srgbClr val="FF0000"/>
                </a:solidFill>
              </a:rPr>
              <a:t>On or touching campus*</a:t>
            </a:r>
          </a:p>
          <a:p>
            <a:pPr marL="742950" lvl="1" indent="-285750" algn="l">
              <a:buFont typeface="Arial" panose="020B0604020202020204" pitchFamily="34" charset="0"/>
              <a:buChar char="•"/>
            </a:pPr>
            <a:r>
              <a:rPr lang="en-US" sz="1800" dirty="0">
                <a:solidFill>
                  <a:srgbClr val="022851"/>
                </a:solidFill>
              </a:rPr>
              <a:t>Owned or controlled by UCD, used by students</a:t>
            </a:r>
          </a:p>
          <a:p>
            <a:pPr marL="742950" lvl="1" indent="-285750" algn="l">
              <a:buFont typeface="Arial" panose="020B0604020202020204" pitchFamily="34" charset="0"/>
              <a:buChar char="•"/>
            </a:pPr>
            <a:r>
              <a:rPr lang="en-US" sz="1800" i="1" dirty="0">
                <a:solidFill>
                  <a:srgbClr val="FF0000"/>
                </a:solidFill>
              </a:rPr>
              <a:t>Off campus, but controlled by UCD, and used by UCD students*</a:t>
            </a:r>
          </a:p>
        </p:txBody>
      </p:sp>
      <p:sp>
        <p:nvSpPr>
          <p:cNvPr id="7" name="Subtitle 2">
            <a:extLst>
              <a:ext uri="{FF2B5EF4-FFF2-40B4-BE49-F238E27FC236}">
                <a16:creationId xmlns:a16="http://schemas.microsoft.com/office/drawing/2014/main" id="{E09F67EE-D48C-8B23-545B-6314CE6A2E15}"/>
              </a:ext>
            </a:extLst>
          </p:cNvPr>
          <p:cNvSpPr txBox="1">
            <a:spLocks/>
          </p:cNvSpPr>
          <p:nvPr/>
        </p:nvSpPr>
        <p:spPr>
          <a:xfrm>
            <a:off x="508958" y="1009290"/>
            <a:ext cx="8126083" cy="1975459"/>
          </a:xfrm>
          <a:prstGeom prst="rect">
            <a:avLst/>
          </a:prstGeom>
          <a:solidFill>
            <a:schemeClr val="bg1"/>
          </a:solidFill>
          <a:ln w="9525">
            <a:solidFill>
              <a:schemeClr val="tx1"/>
            </a:solidFill>
          </a:ln>
        </p:spPr>
        <p:txBody>
          <a:bodyPr vert="horz" lIns="91440" tIns="45720" rIns="91440" bIns="45720" numCol="1" rtlCol="0">
            <a:normAutofit fontScale="92500" lnSpcReduction="1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lvl="1" algn="l"/>
            <a:r>
              <a:rPr lang="en-US" sz="2400" dirty="0">
                <a:solidFill>
                  <a:srgbClr val="022851"/>
                </a:solidFill>
              </a:rPr>
              <a:t>A first-year undergraduate student and new member of the Crew Team informs the club’s coach that they missed yesterday’s morning practice because they had to participate in a lock-in at the </a:t>
            </a:r>
            <a:r>
              <a:rPr lang="en-US" sz="2400" dirty="0">
                <a:solidFill>
                  <a:srgbClr val="FF0000"/>
                </a:solidFill>
              </a:rPr>
              <a:t>Zeta </a:t>
            </a:r>
            <a:r>
              <a:rPr lang="en-US" sz="2400" dirty="0" err="1">
                <a:solidFill>
                  <a:srgbClr val="FF0000"/>
                </a:solidFill>
              </a:rPr>
              <a:t>Zeta</a:t>
            </a:r>
            <a:r>
              <a:rPr lang="en-US" sz="2400" dirty="0">
                <a:solidFill>
                  <a:srgbClr val="FF0000"/>
                </a:solidFill>
              </a:rPr>
              <a:t> sorority Chapter House </a:t>
            </a:r>
            <a:r>
              <a:rPr lang="en-US" sz="2400" dirty="0">
                <a:solidFill>
                  <a:srgbClr val="022851"/>
                </a:solidFill>
              </a:rPr>
              <a:t>with the rest of the </a:t>
            </a:r>
            <a:r>
              <a:rPr lang="en-US" sz="2400" dirty="0">
                <a:solidFill>
                  <a:srgbClr val="FF0000"/>
                </a:solidFill>
              </a:rPr>
              <a:t>new pledges</a:t>
            </a:r>
            <a:r>
              <a:rPr lang="en-US" sz="2400" dirty="0">
                <a:solidFill>
                  <a:srgbClr val="022851"/>
                </a:solidFill>
              </a:rPr>
              <a:t> that involved </a:t>
            </a:r>
            <a:r>
              <a:rPr lang="en-US" sz="2400" dirty="0">
                <a:solidFill>
                  <a:srgbClr val="FF0000"/>
                </a:solidFill>
              </a:rPr>
              <a:t>staying up all night </a:t>
            </a:r>
            <a:r>
              <a:rPr lang="en-US" sz="2400" dirty="0">
                <a:solidFill>
                  <a:srgbClr val="022851"/>
                </a:solidFill>
              </a:rPr>
              <a:t>cleaning the entire Chapter House, </a:t>
            </a:r>
            <a:r>
              <a:rPr lang="en-US" sz="2400" dirty="0">
                <a:solidFill>
                  <a:srgbClr val="FF0000"/>
                </a:solidFill>
              </a:rPr>
              <a:t>playing drinking games</a:t>
            </a:r>
            <a:r>
              <a:rPr lang="en-US" sz="2400" dirty="0">
                <a:solidFill>
                  <a:srgbClr val="022851"/>
                </a:solidFill>
              </a:rPr>
              <a:t>, and serving breakfast to the sorority officers.   </a:t>
            </a:r>
          </a:p>
          <a:p>
            <a:pPr lvl="1" algn="l"/>
            <a:endParaRPr lang="en-US" dirty="0"/>
          </a:p>
        </p:txBody>
      </p:sp>
    </p:spTree>
    <p:extLst>
      <p:ext uri="{BB962C8B-B14F-4D97-AF65-F5344CB8AC3E}">
        <p14:creationId xmlns:p14="http://schemas.microsoft.com/office/powerpoint/2010/main" val="9023326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A4C912-1C46-4054-9841-F2730E3174BF}"/>
              </a:ext>
            </a:extLst>
          </p:cNvPr>
          <p:cNvSpPr>
            <a:spLocks noGrp="1"/>
          </p:cNvSpPr>
          <p:nvPr>
            <p:ph type="ctrTitle"/>
          </p:nvPr>
        </p:nvSpPr>
        <p:spPr>
          <a:xfrm>
            <a:off x="816274" y="241541"/>
            <a:ext cx="7672118" cy="767750"/>
          </a:xfrm>
        </p:spPr>
        <p:txBody>
          <a:bodyPr>
            <a:normAutofit/>
          </a:bodyPr>
          <a:lstStyle/>
          <a:p>
            <a:r>
              <a:rPr lang="en-US" sz="4400" dirty="0">
                <a:solidFill>
                  <a:srgbClr val="022851"/>
                </a:solidFill>
                <a:latin typeface="Proxima Nova" panose="02000506030000020004" pitchFamily="50" charset="0"/>
              </a:rPr>
              <a:t>How do I make a CSA report?</a:t>
            </a:r>
            <a:endParaRPr lang="en-US" sz="2700" i="1" dirty="0">
              <a:solidFill>
                <a:srgbClr val="022851"/>
              </a:solidFill>
            </a:endParaRPr>
          </a:p>
        </p:txBody>
      </p:sp>
      <p:pic>
        <p:nvPicPr>
          <p:cNvPr id="5" name="Picture 4">
            <a:extLst>
              <a:ext uri="{FF2B5EF4-FFF2-40B4-BE49-F238E27FC236}">
                <a16:creationId xmlns:a16="http://schemas.microsoft.com/office/drawing/2014/main" id="{A68A3ED8-91B0-4E61-942E-4D539828693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079466" y="6357667"/>
            <a:ext cx="1892011" cy="327423"/>
          </a:xfrm>
          <a:prstGeom prst="rect">
            <a:avLst/>
          </a:prstGeom>
        </p:spPr>
      </p:pic>
      <p:sp>
        <p:nvSpPr>
          <p:cNvPr id="6" name="Subtitle 2">
            <a:extLst>
              <a:ext uri="{FF2B5EF4-FFF2-40B4-BE49-F238E27FC236}">
                <a16:creationId xmlns:a16="http://schemas.microsoft.com/office/drawing/2014/main" id="{E06B770C-1961-471B-B24E-44D94ADBD710}"/>
              </a:ext>
            </a:extLst>
          </p:cNvPr>
          <p:cNvSpPr txBox="1">
            <a:spLocks/>
          </p:cNvSpPr>
          <p:nvPr/>
        </p:nvSpPr>
        <p:spPr>
          <a:xfrm>
            <a:off x="112143" y="1820175"/>
            <a:ext cx="10429335" cy="4028535"/>
          </a:xfrm>
          <a:prstGeom prst="rect">
            <a:avLst/>
          </a:prstGeom>
        </p:spPr>
        <p:txBody>
          <a:bodyPr vert="horz" lIns="91440" tIns="45720" rIns="91440" bIns="45720" numCol="2"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lvl="1" algn="l"/>
            <a:endParaRPr lang="en-US" dirty="0"/>
          </a:p>
          <a:p>
            <a:pPr marL="800100" lvl="1" indent="-342900" algn="l">
              <a:buFont typeface="Arial" panose="020B0604020202020204" pitchFamily="34" charset="0"/>
              <a:buChar char="•"/>
            </a:pPr>
            <a:endParaRPr lang="en-US" dirty="0"/>
          </a:p>
        </p:txBody>
      </p:sp>
      <p:sp>
        <p:nvSpPr>
          <p:cNvPr id="7" name="Subtitle 2">
            <a:extLst>
              <a:ext uri="{FF2B5EF4-FFF2-40B4-BE49-F238E27FC236}">
                <a16:creationId xmlns:a16="http://schemas.microsoft.com/office/drawing/2014/main" id="{19EB5F30-8BC3-46D2-9ECB-1B7EB0176547}"/>
              </a:ext>
            </a:extLst>
          </p:cNvPr>
          <p:cNvSpPr txBox="1">
            <a:spLocks/>
          </p:cNvSpPr>
          <p:nvPr/>
        </p:nvSpPr>
        <p:spPr>
          <a:xfrm>
            <a:off x="500332" y="1302588"/>
            <a:ext cx="8143335" cy="4744529"/>
          </a:xfrm>
          <a:prstGeom prst="rect">
            <a:avLst/>
          </a:prstGeom>
        </p:spPr>
        <p:txBody>
          <a:bodyPr vert="horz" lIns="91440" tIns="45720" rIns="91440" bIns="45720" numCol="1"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800100" lvl="1" indent="-342900" algn="l">
              <a:buFont typeface="Arial" panose="020B0604020202020204" pitchFamily="34" charset="0"/>
              <a:buChar char="•"/>
            </a:pPr>
            <a:r>
              <a:rPr lang="en-US" dirty="0">
                <a:solidFill>
                  <a:srgbClr val="022851"/>
                </a:solidFill>
              </a:rPr>
              <a:t>In an </a:t>
            </a:r>
            <a:r>
              <a:rPr lang="en-US" b="1" dirty="0">
                <a:solidFill>
                  <a:srgbClr val="022851"/>
                </a:solidFill>
              </a:rPr>
              <a:t>emergency</a:t>
            </a:r>
            <a:r>
              <a:rPr lang="en-US" dirty="0">
                <a:solidFill>
                  <a:srgbClr val="022851"/>
                </a:solidFill>
              </a:rPr>
              <a:t>, call 911 or, if on campus, 530.752.1230</a:t>
            </a:r>
          </a:p>
          <a:p>
            <a:pPr marL="800100" lvl="1" indent="-342900" algn="l">
              <a:buFont typeface="Arial" panose="020B0604020202020204" pitchFamily="34" charset="0"/>
              <a:buChar char="•"/>
            </a:pPr>
            <a:r>
              <a:rPr lang="en-US" b="1" dirty="0">
                <a:solidFill>
                  <a:srgbClr val="022851"/>
                </a:solidFill>
              </a:rPr>
              <a:t>Record</a:t>
            </a:r>
            <a:r>
              <a:rPr lang="en-US" dirty="0">
                <a:solidFill>
                  <a:srgbClr val="022851"/>
                </a:solidFill>
              </a:rPr>
              <a:t> basic information</a:t>
            </a:r>
          </a:p>
          <a:p>
            <a:pPr marL="1257300" lvl="2" indent="-342900" algn="l">
              <a:buFont typeface="Arial" panose="020B0604020202020204" pitchFamily="34" charset="0"/>
              <a:buChar char="•"/>
            </a:pPr>
            <a:r>
              <a:rPr lang="en-US" dirty="0">
                <a:solidFill>
                  <a:srgbClr val="022851"/>
                </a:solidFill>
              </a:rPr>
              <a:t>What occurred, when and where did it occur</a:t>
            </a:r>
          </a:p>
          <a:p>
            <a:pPr marL="1257300" lvl="2" indent="-342900" algn="l">
              <a:buFont typeface="Arial" panose="020B0604020202020204" pitchFamily="34" charset="0"/>
              <a:buChar char="•"/>
            </a:pPr>
            <a:r>
              <a:rPr lang="en-US" dirty="0">
                <a:solidFill>
                  <a:srgbClr val="022851"/>
                </a:solidFill>
              </a:rPr>
              <a:t>Do not investigate further</a:t>
            </a:r>
          </a:p>
          <a:p>
            <a:pPr marL="800100" lvl="1" indent="-342900" algn="l">
              <a:buFont typeface="Arial" panose="020B0604020202020204" pitchFamily="34" charset="0"/>
              <a:buChar char="•"/>
            </a:pPr>
            <a:r>
              <a:rPr lang="en-US" b="1" dirty="0">
                <a:solidFill>
                  <a:srgbClr val="022851"/>
                </a:solidFill>
              </a:rPr>
              <a:t>Inform/Remind</a:t>
            </a:r>
            <a:r>
              <a:rPr lang="en-US" dirty="0">
                <a:solidFill>
                  <a:srgbClr val="022851"/>
                </a:solidFill>
              </a:rPr>
              <a:t> the student you may be required to make a CSA report</a:t>
            </a:r>
          </a:p>
          <a:p>
            <a:pPr marL="1257300" lvl="2" indent="-342900" algn="l">
              <a:buFont typeface="Arial" panose="020B0604020202020204" pitchFamily="34" charset="0"/>
              <a:buChar char="•"/>
            </a:pPr>
            <a:r>
              <a:rPr lang="en-US" dirty="0">
                <a:solidFill>
                  <a:srgbClr val="022851"/>
                </a:solidFill>
              </a:rPr>
              <a:t>Do not promise complete confidentiality</a:t>
            </a:r>
          </a:p>
          <a:p>
            <a:pPr marL="1257300" lvl="2" indent="-342900" algn="l">
              <a:buFont typeface="Arial" panose="020B0604020202020204" pitchFamily="34" charset="0"/>
              <a:buChar char="•"/>
            </a:pPr>
            <a:r>
              <a:rPr lang="en-US" b="1" dirty="0">
                <a:solidFill>
                  <a:srgbClr val="022851"/>
                </a:solidFill>
              </a:rPr>
              <a:t>However, </a:t>
            </a:r>
            <a:r>
              <a:rPr lang="en-US" dirty="0">
                <a:solidFill>
                  <a:srgbClr val="022851"/>
                </a:solidFill>
              </a:rPr>
              <a:t>it’s the victim’s choice whether to disclose their identity.</a:t>
            </a:r>
          </a:p>
          <a:p>
            <a:pPr marL="800100" lvl="1" indent="-342900" algn="l">
              <a:buFont typeface="Arial" panose="020B0604020202020204" pitchFamily="34" charset="0"/>
              <a:buChar char="•"/>
            </a:pPr>
            <a:r>
              <a:rPr lang="en-US" b="1" i="1" dirty="0">
                <a:solidFill>
                  <a:srgbClr val="022851"/>
                </a:solidFill>
              </a:rPr>
              <a:t>Submit</a:t>
            </a:r>
            <a:r>
              <a:rPr lang="en-US" i="1" dirty="0">
                <a:solidFill>
                  <a:srgbClr val="022851"/>
                </a:solidFill>
              </a:rPr>
              <a:t> a CSA Online Report Form</a:t>
            </a:r>
          </a:p>
          <a:p>
            <a:pPr marL="1257300" lvl="2" indent="-342900" algn="l">
              <a:buFont typeface="Arial" panose="020B0604020202020204" pitchFamily="34" charset="0"/>
              <a:buChar char="•"/>
            </a:pPr>
            <a:r>
              <a:rPr lang="en-US" dirty="0">
                <a:solidFill>
                  <a:srgbClr val="022851"/>
                </a:solidFill>
                <a:hlinkClick r:id="rId3"/>
              </a:rPr>
              <a:t>https://ocpweb.ucdavis.edu/csa/</a:t>
            </a:r>
            <a:endParaRPr lang="en-US" dirty="0">
              <a:solidFill>
                <a:srgbClr val="022851"/>
              </a:solidFill>
            </a:endParaRPr>
          </a:p>
          <a:p>
            <a:pPr marL="1257300" lvl="2" indent="-342900" algn="l">
              <a:buFont typeface="Arial" panose="020B0604020202020204" pitchFamily="34" charset="0"/>
              <a:buChar char="•"/>
            </a:pPr>
            <a:r>
              <a:rPr lang="en-US" dirty="0">
                <a:solidFill>
                  <a:srgbClr val="022851"/>
                </a:solidFill>
              </a:rPr>
              <a:t>Includes a link to a downloadable offline report form for coaches without UCD accounts.  Completed form gets emailed to Joaquin</a:t>
            </a:r>
          </a:p>
          <a:p>
            <a:pPr marL="800100" lvl="1" indent="-342900" algn="l">
              <a:buFont typeface="Arial" panose="020B0604020202020204" pitchFamily="34" charset="0"/>
              <a:buChar char="•"/>
            </a:pPr>
            <a:r>
              <a:rPr lang="en-US" b="1" dirty="0">
                <a:solidFill>
                  <a:srgbClr val="022851"/>
                </a:solidFill>
              </a:rPr>
              <a:t>Consider</a:t>
            </a:r>
            <a:r>
              <a:rPr lang="en-US" dirty="0">
                <a:solidFill>
                  <a:srgbClr val="022851"/>
                </a:solidFill>
              </a:rPr>
              <a:t> additional reporting responsibilities</a:t>
            </a:r>
          </a:p>
          <a:p>
            <a:pPr marL="800100" lvl="1" indent="-342900" algn="l">
              <a:buFont typeface="Arial" panose="020B0604020202020204" pitchFamily="34" charset="0"/>
              <a:buChar char="•"/>
            </a:pPr>
            <a:endParaRPr lang="en-US" dirty="0">
              <a:solidFill>
                <a:srgbClr val="022851"/>
              </a:solidFill>
            </a:endParaRPr>
          </a:p>
          <a:p>
            <a:pPr lvl="1" algn="l"/>
            <a:endParaRPr lang="en-US" dirty="0"/>
          </a:p>
        </p:txBody>
      </p:sp>
    </p:spTree>
    <p:extLst>
      <p:ext uri="{BB962C8B-B14F-4D97-AF65-F5344CB8AC3E}">
        <p14:creationId xmlns:p14="http://schemas.microsoft.com/office/powerpoint/2010/main" val="875479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A4C912-1C46-4054-9841-F2730E3174BF}"/>
              </a:ext>
            </a:extLst>
          </p:cNvPr>
          <p:cNvSpPr>
            <a:spLocks noGrp="1"/>
          </p:cNvSpPr>
          <p:nvPr>
            <p:ph type="ctrTitle"/>
          </p:nvPr>
        </p:nvSpPr>
        <p:spPr>
          <a:xfrm>
            <a:off x="816274" y="241540"/>
            <a:ext cx="7672118" cy="828135"/>
          </a:xfrm>
        </p:spPr>
        <p:txBody>
          <a:bodyPr>
            <a:normAutofit/>
          </a:bodyPr>
          <a:lstStyle/>
          <a:p>
            <a:r>
              <a:rPr lang="en-US" sz="4400" dirty="0">
                <a:solidFill>
                  <a:srgbClr val="022851"/>
                </a:solidFill>
                <a:latin typeface="Proxima Nova" panose="02000506030000020004" pitchFamily="50" charset="0"/>
              </a:rPr>
              <a:t>How do I make a CSA report?</a:t>
            </a:r>
            <a:endParaRPr lang="en-US" sz="2700" i="1" dirty="0">
              <a:solidFill>
                <a:srgbClr val="022851"/>
              </a:solidFill>
            </a:endParaRPr>
          </a:p>
        </p:txBody>
      </p:sp>
      <p:pic>
        <p:nvPicPr>
          <p:cNvPr id="5" name="Picture 4">
            <a:extLst>
              <a:ext uri="{FF2B5EF4-FFF2-40B4-BE49-F238E27FC236}">
                <a16:creationId xmlns:a16="http://schemas.microsoft.com/office/drawing/2014/main" id="{A68A3ED8-91B0-4E61-942E-4D539828693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079466" y="6357667"/>
            <a:ext cx="1892011" cy="327423"/>
          </a:xfrm>
          <a:prstGeom prst="rect">
            <a:avLst/>
          </a:prstGeom>
        </p:spPr>
      </p:pic>
      <p:sp>
        <p:nvSpPr>
          <p:cNvPr id="6" name="Subtitle 2">
            <a:extLst>
              <a:ext uri="{FF2B5EF4-FFF2-40B4-BE49-F238E27FC236}">
                <a16:creationId xmlns:a16="http://schemas.microsoft.com/office/drawing/2014/main" id="{E06B770C-1961-471B-B24E-44D94ADBD710}"/>
              </a:ext>
            </a:extLst>
          </p:cNvPr>
          <p:cNvSpPr txBox="1">
            <a:spLocks/>
          </p:cNvSpPr>
          <p:nvPr/>
        </p:nvSpPr>
        <p:spPr>
          <a:xfrm>
            <a:off x="112143" y="1820175"/>
            <a:ext cx="10429335" cy="4028535"/>
          </a:xfrm>
          <a:prstGeom prst="rect">
            <a:avLst/>
          </a:prstGeom>
        </p:spPr>
        <p:txBody>
          <a:bodyPr vert="horz" lIns="91440" tIns="45720" rIns="91440" bIns="45720" numCol="2"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lvl="1" algn="l"/>
            <a:endParaRPr lang="en-US" dirty="0"/>
          </a:p>
          <a:p>
            <a:pPr marL="800100" lvl="1" indent="-342900" algn="l">
              <a:buFont typeface="Arial" panose="020B0604020202020204" pitchFamily="34" charset="0"/>
              <a:buChar char="•"/>
            </a:pPr>
            <a:endParaRPr lang="en-US" dirty="0"/>
          </a:p>
        </p:txBody>
      </p:sp>
      <p:pic>
        <p:nvPicPr>
          <p:cNvPr id="9" name="Picture 8" descr="A screenshot of a computer&#10;&#10;AI-generated content may be incorrect.">
            <a:extLst>
              <a:ext uri="{FF2B5EF4-FFF2-40B4-BE49-F238E27FC236}">
                <a16:creationId xmlns:a16="http://schemas.microsoft.com/office/drawing/2014/main" id="{EDFE497A-4917-8C68-4171-93D45A72FCF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35941" y="1205668"/>
            <a:ext cx="7672117" cy="493734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27826265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A4C912-1C46-4054-9841-F2730E3174BF}"/>
              </a:ext>
            </a:extLst>
          </p:cNvPr>
          <p:cNvSpPr>
            <a:spLocks noGrp="1"/>
          </p:cNvSpPr>
          <p:nvPr>
            <p:ph type="ctrTitle"/>
          </p:nvPr>
        </p:nvSpPr>
        <p:spPr>
          <a:xfrm>
            <a:off x="816274" y="241540"/>
            <a:ext cx="7672118" cy="681493"/>
          </a:xfrm>
        </p:spPr>
        <p:txBody>
          <a:bodyPr>
            <a:normAutofit fontScale="90000"/>
          </a:bodyPr>
          <a:lstStyle/>
          <a:p>
            <a:r>
              <a:rPr lang="en-US" sz="4400" dirty="0">
                <a:solidFill>
                  <a:srgbClr val="022851"/>
                </a:solidFill>
                <a:latin typeface="Proxima Nova" panose="02000506030000020004" pitchFamily="50" charset="0"/>
              </a:rPr>
              <a:t>Resources for CSAs and Athletes</a:t>
            </a:r>
            <a:endParaRPr lang="en-US" sz="2700" i="1" dirty="0">
              <a:solidFill>
                <a:srgbClr val="022851"/>
              </a:solidFill>
            </a:endParaRPr>
          </a:p>
        </p:txBody>
      </p:sp>
      <p:pic>
        <p:nvPicPr>
          <p:cNvPr id="5" name="Picture 4">
            <a:extLst>
              <a:ext uri="{FF2B5EF4-FFF2-40B4-BE49-F238E27FC236}">
                <a16:creationId xmlns:a16="http://schemas.microsoft.com/office/drawing/2014/main" id="{A68A3ED8-91B0-4E61-942E-4D539828693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079466" y="6357667"/>
            <a:ext cx="1892011" cy="327423"/>
          </a:xfrm>
          <a:prstGeom prst="rect">
            <a:avLst/>
          </a:prstGeom>
        </p:spPr>
      </p:pic>
      <p:sp>
        <p:nvSpPr>
          <p:cNvPr id="6" name="Subtitle 2">
            <a:extLst>
              <a:ext uri="{FF2B5EF4-FFF2-40B4-BE49-F238E27FC236}">
                <a16:creationId xmlns:a16="http://schemas.microsoft.com/office/drawing/2014/main" id="{E06B770C-1961-471B-B24E-44D94ADBD710}"/>
              </a:ext>
            </a:extLst>
          </p:cNvPr>
          <p:cNvSpPr txBox="1">
            <a:spLocks/>
          </p:cNvSpPr>
          <p:nvPr/>
        </p:nvSpPr>
        <p:spPr>
          <a:xfrm>
            <a:off x="112143" y="1820175"/>
            <a:ext cx="10429335" cy="4028535"/>
          </a:xfrm>
          <a:prstGeom prst="rect">
            <a:avLst/>
          </a:prstGeom>
        </p:spPr>
        <p:txBody>
          <a:bodyPr vert="horz" lIns="91440" tIns="45720" rIns="91440" bIns="45720" numCol="2"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lvl="1" algn="l"/>
            <a:endParaRPr lang="en-US" dirty="0"/>
          </a:p>
          <a:p>
            <a:pPr marL="800100" lvl="1" indent="-342900" algn="l">
              <a:buFont typeface="Arial" panose="020B0604020202020204" pitchFamily="34" charset="0"/>
              <a:buChar char="•"/>
            </a:pPr>
            <a:endParaRPr lang="en-US" dirty="0"/>
          </a:p>
        </p:txBody>
      </p:sp>
      <p:sp>
        <p:nvSpPr>
          <p:cNvPr id="7" name="Subtitle 2">
            <a:extLst>
              <a:ext uri="{FF2B5EF4-FFF2-40B4-BE49-F238E27FC236}">
                <a16:creationId xmlns:a16="http://schemas.microsoft.com/office/drawing/2014/main" id="{19EB5F30-8BC3-46D2-9ECB-1B7EB0176547}"/>
              </a:ext>
            </a:extLst>
          </p:cNvPr>
          <p:cNvSpPr txBox="1">
            <a:spLocks/>
          </p:cNvSpPr>
          <p:nvPr/>
        </p:nvSpPr>
        <p:spPr>
          <a:xfrm>
            <a:off x="905771" y="1017919"/>
            <a:ext cx="7737895" cy="4692763"/>
          </a:xfrm>
          <a:prstGeom prst="rect">
            <a:avLst/>
          </a:prstGeom>
        </p:spPr>
        <p:txBody>
          <a:bodyPr vert="horz" lIns="91440" tIns="45720" rIns="91440" bIns="45720" numCol="1" rtlCol="0">
            <a:normAutofit fontScale="925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800100" lvl="1" indent="-342900" algn="l">
              <a:buFont typeface="Arial" panose="020B0604020202020204" pitchFamily="34" charset="0"/>
              <a:buChar char="•"/>
            </a:pPr>
            <a:r>
              <a:rPr lang="en-US" b="1" dirty="0">
                <a:solidFill>
                  <a:srgbClr val="022851"/>
                </a:solidFill>
              </a:rPr>
              <a:t>Student Health and Counseling Services (SHCS)*</a:t>
            </a:r>
          </a:p>
          <a:p>
            <a:pPr marL="1257300" lvl="2" indent="-342900" algn="l">
              <a:buFont typeface="Arial" panose="020B0604020202020204" pitchFamily="34" charset="0"/>
              <a:buChar char="•"/>
            </a:pPr>
            <a:r>
              <a:rPr lang="en-US" dirty="0">
                <a:solidFill>
                  <a:srgbClr val="022851"/>
                </a:solidFill>
              </a:rPr>
              <a:t>shcs.ucdavis.edu</a:t>
            </a:r>
          </a:p>
          <a:p>
            <a:pPr marL="1257300" lvl="2" indent="-342900" algn="l">
              <a:buFont typeface="Arial" panose="020B0604020202020204" pitchFamily="34" charset="0"/>
              <a:buChar char="•"/>
            </a:pPr>
            <a:r>
              <a:rPr lang="en-US" dirty="0">
                <a:solidFill>
                  <a:srgbClr val="022851"/>
                </a:solidFill>
              </a:rPr>
              <a:t>530.752.2349</a:t>
            </a:r>
          </a:p>
          <a:p>
            <a:pPr marL="800100" lvl="1" indent="-342900" algn="l">
              <a:buFont typeface="Arial" panose="020B0604020202020204" pitchFamily="34" charset="0"/>
              <a:buChar char="•"/>
            </a:pPr>
            <a:r>
              <a:rPr lang="en-US" b="1" dirty="0">
                <a:solidFill>
                  <a:srgbClr val="022851"/>
                </a:solidFill>
              </a:rPr>
              <a:t>Center for Advocacy, Resources, and Education (CARE)*</a:t>
            </a:r>
          </a:p>
          <a:p>
            <a:pPr marL="1257300" lvl="2" indent="-342900" algn="l">
              <a:buFont typeface="Arial" panose="020B0604020202020204" pitchFamily="34" charset="0"/>
              <a:buChar char="•"/>
            </a:pPr>
            <a:r>
              <a:rPr lang="en-US" dirty="0">
                <a:solidFill>
                  <a:srgbClr val="022851"/>
                </a:solidFill>
              </a:rPr>
              <a:t>care.ucdavis.edu</a:t>
            </a:r>
          </a:p>
          <a:p>
            <a:pPr marL="1257300" lvl="2" indent="-342900" algn="l">
              <a:buFont typeface="Arial" panose="020B0604020202020204" pitchFamily="34" charset="0"/>
              <a:buChar char="•"/>
            </a:pPr>
            <a:r>
              <a:rPr lang="en-US" dirty="0">
                <a:solidFill>
                  <a:srgbClr val="022851"/>
                </a:solidFill>
              </a:rPr>
              <a:t>530.752.3299</a:t>
            </a:r>
          </a:p>
          <a:p>
            <a:pPr marL="800100" lvl="1" indent="-342900" algn="l">
              <a:buFont typeface="Arial" panose="020B0604020202020204" pitchFamily="34" charset="0"/>
              <a:buChar char="•"/>
            </a:pPr>
            <a:r>
              <a:rPr lang="en-US" b="1" dirty="0">
                <a:solidFill>
                  <a:srgbClr val="022851"/>
                </a:solidFill>
              </a:rPr>
              <a:t>Ombuds Office*</a:t>
            </a:r>
          </a:p>
          <a:p>
            <a:pPr marL="1257300" lvl="2" indent="-342900" algn="l">
              <a:buFont typeface="Arial" panose="020B0604020202020204" pitchFamily="34" charset="0"/>
              <a:buChar char="•"/>
            </a:pPr>
            <a:r>
              <a:rPr lang="en-US" dirty="0">
                <a:solidFill>
                  <a:srgbClr val="022851"/>
                </a:solidFill>
              </a:rPr>
              <a:t>ombuds.ucdavis.edu</a:t>
            </a:r>
          </a:p>
          <a:p>
            <a:pPr marL="1257300" lvl="2" indent="-342900" algn="l">
              <a:buFont typeface="Arial" panose="020B0604020202020204" pitchFamily="34" charset="0"/>
              <a:buChar char="•"/>
            </a:pPr>
            <a:r>
              <a:rPr lang="en-US" dirty="0">
                <a:solidFill>
                  <a:srgbClr val="022851"/>
                </a:solidFill>
              </a:rPr>
              <a:t>530.219.6750</a:t>
            </a:r>
          </a:p>
          <a:p>
            <a:pPr marL="800100" lvl="1" indent="-342900" algn="l">
              <a:buFont typeface="Arial" panose="020B0604020202020204" pitchFamily="34" charset="0"/>
              <a:buChar char="•"/>
            </a:pPr>
            <a:r>
              <a:rPr lang="en-US" b="1" dirty="0">
                <a:solidFill>
                  <a:srgbClr val="022851"/>
                </a:solidFill>
              </a:rPr>
              <a:t>Academic and Staff Assistance Program (ASAP)*</a:t>
            </a:r>
          </a:p>
          <a:p>
            <a:pPr marL="1257300" lvl="2" indent="-342900" algn="l">
              <a:buFont typeface="Arial" panose="020B0604020202020204" pitchFamily="34" charset="0"/>
              <a:buChar char="•"/>
            </a:pPr>
            <a:r>
              <a:rPr lang="en-US" dirty="0">
                <a:solidFill>
                  <a:srgbClr val="022851"/>
                </a:solidFill>
              </a:rPr>
              <a:t>www.hr.ucdavis.edu/departments/asap</a:t>
            </a:r>
          </a:p>
          <a:p>
            <a:pPr marL="1257300" lvl="2" indent="-342900" algn="l">
              <a:buFont typeface="Arial" panose="020B0604020202020204" pitchFamily="34" charset="0"/>
              <a:buChar char="•"/>
            </a:pPr>
            <a:r>
              <a:rPr lang="en-US" dirty="0">
                <a:solidFill>
                  <a:srgbClr val="022851"/>
                </a:solidFill>
              </a:rPr>
              <a:t>530.752.2727</a:t>
            </a:r>
          </a:p>
          <a:p>
            <a:pPr marL="800100" lvl="1" indent="-342900" algn="l">
              <a:buFont typeface="Arial" panose="020B0604020202020204" pitchFamily="34" charset="0"/>
              <a:buChar char="•"/>
            </a:pPr>
            <a:r>
              <a:rPr lang="en-US" b="1" dirty="0">
                <a:solidFill>
                  <a:srgbClr val="022851"/>
                </a:solidFill>
              </a:rPr>
              <a:t>Office of Student Support </a:t>
            </a:r>
          </a:p>
          <a:p>
            <a:pPr marL="1257300" lvl="2" indent="-342900" algn="l">
              <a:buFont typeface="Arial" panose="020B0604020202020204" pitchFamily="34" charset="0"/>
              <a:buChar char="•"/>
            </a:pPr>
            <a:r>
              <a:rPr lang="en-US" dirty="0">
                <a:solidFill>
                  <a:srgbClr val="022851"/>
                </a:solidFill>
              </a:rPr>
              <a:t>studentsupport.ucdavis.edu</a:t>
            </a:r>
          </a:p>
          <a:p>
            <a:pPr marL="1257300" lvl="2" indent="-342900" algn="l">
              <a:buFont typeface="Arial" panose="020B0604020202020204" pitchFamily="34" charset="0"/>
              <a:buChar char="•"/>
            </a:pPr>
            <a:r>
              <a:rPr lang="en-US" dirty="0">
                <a:solidFill>
                  <a:srgbClr val="022851"/>
                </a:solidFill>
              </a:rPr>
              <a:t>530.752.1128</a:t>
            </a:r>
          </a:p>
          <a:p>
            <a:pPr marL="800100" lvl="1" indent="-342900" algn="l">
              <a:buFont typeface="Arial" panose="020B0604020202020204" pitchFamily="34" charset="0"/>
              <a:buChar char="•"/>
            </a:pPr>
            <a:r>
              <a:rPr lang="en-US" b="1" dirty="0">
                <a:solidFill>
                  <a:srgbClr val="022851"/>
                </a:solidFill>
              </a:rPr>
              <a:t>Joaquin Feliciano, Clery Compliance Coordinator</a:t>
            </a:r>
          </a:p>
          <a:p>
            <a:pPr marL="1257300" lvl="2" indent="-342900" algn="l">
              <a:buFont typeface="Arial" panose="020B0604020202020204" pitchFamily="34" charset="0"/>
              <a:buChar char="•"/>
            </a:pPr>
            <a:r>
              <a:rPr lang="en-US" dirty="0">
                <a:solidFill>
                  <a:srgbClr val="022851"/>
                </a:solidFill>
              </a:rPr>
              <a:t>jbfeliciano@ucdavis.edu</a:t>
            </a:r>
          </a:p>
          <a:p>
            <a:pPr marL="1257300" lvl="2" indent="-342900" algn="l">
              <a:buFont typeface="Arial" panose="020B0604020202020204" pitchFamily="34" charset="0"/>
              <a:buChar char="•"/>
            </a:pPr>
            <a:r>
              <a:rPr lang="en-US" dirty="0">
                <a:solidFill>
                  <a:srgbClr val="022851"/>
                </a:solidFill>
              </a:rPr>
              <a:t>530.752.9050</a:t>
            </a:r>
          </a:p>
          <a:p>
            <a:pPr lvl="2" algn="l"/>
            <a:endParaRPr lang="en-US" dirty="0">
              <a:solidFill>
                <a:srgbClr val="022851"/>
              </a:solidFill>
            </a:endParaRPr>
          </a:p>
          <a:p>
            <a:pPr lvl="2" algn="l"/>
            <a:endParaRPr lang="en-US" dirty="0">
              <a:solidFill>
                <a:srgbClr val="022851"/>
              </a:solidFill>
            </a:endParaRPr>
          </a:p>
          <a:p>
            <a:pPr marL="800100" lvl="1" indent="-342900" algn="l">
              <a:buFont typeface="Arial" panose="020B0604020202020204" pitchFamily="34" charset="0"/>
              <a:buChar char="•"/>
            </a:pPr>
            <a:endParaRPr lang="en-US" dirty="0">
              <a:solidFill>
                <a:srgbClr val="022851"/>
              </a:solidFill>
            </a:endParaRPr>
          </a:p>
          <a:p>
            <a:pPr lvl="1" algn="l"/>
            <a:endParaRPr lang="en-US" dirty="0">
              <a:solidFill>
                <a:srgbClr val="022851"/>
              </a:solidFill>
            </a:endParaRPr>
          </a:p>
          <a:p>
            <a:pPr lvl="1" algn="l"/>
            <a:endParaRPr lang="en-US" dirty="0"/>
          </a:p>
        </p:txBody>
      </p:sp>
    </p:spTree>
    <p:extLst>
      <p:ext uri="{BB962C8B-B14F-4D97-AF65-F5344CB8AC3E}">
        <p14:creationId xmlns:p14="http://schemas.microsoft.com/office/powerpoint/2010/main" val="380299978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A4C912-1C46-4054-9841-F2730E3174BF}"/>
              </a:ext>
            </a:extLst>
          </p:cNvPr>
          <p:cNvSpPr>
            <a:spLocks noGrp="1"/>
          </p:cNvSpPr>
          <p:nvPr>
            <p:ph type="ctrTitle"/>
          </p:nvPr>
        </p:nvSpPr>
        <p:spPr>
          <a:xfrm>
            <a:off x="816274" y="241540"/>
            <a:ext cx="7672118" cy="1207697"/>
          </a:xfrm>
        </p:spPr>
        <p:txBody>
          <a:bodyPr>
            <a:normAutofit/>
          </a:bodyPr>
          <a:lstStyle/>
          <a:p>
            <a:r>
              <a:rPr lang="en-US" sz="4400" dirty="0">
                <a:solidFill>
                  <a:srgbClr val="022851"/>
                </a:solidFill>
                <a:latin typeface="Proxima Nova" panose="02000506030000020004" pitchFamily="50" charset="0"/>
              </a:rPr>
              <a:t>Take </a:t>
            </a:r>
            <a:r>
              <a:rPr lang="en-US" sz="4400" dirty="0" err="1">
                <a:solidFill>
                  <a:srgbClr val="022851"/>
                </a:solidFill>
                <a:latin typeface="Proxima Nova" panose="02000506030000020004" pitchFamily="50" charset="0"/>
              </a:rPr>
              <a:t>Aways</a:t>
            </a:r>
            <a:r>
              <a:rPr lang="en-US" sz="4400" dirty="0">
                <a:solidFill>
                  <a:srgbClr val="022851"/>
                </a:solidFill>
                <a:latin typeface="Proxima Nova" panose="02000506030000020004" pitchFamily="50" charset="0"/>
              </a:rPr>
              <a:t> and Questions</a:t>
            </a:r>
            <a:endParaRPr lang="en-US" sz="2700" i="1" dirty="0">
              <a:solidFill>
                <a:srgbClr val="022851"/>
              </a:solidFill>
            </a:endParaRPr>
          </a:p>
        </p:txBody>
      </p:sp>
      <p:pic>
        <p:nvPicPr>
          <p:cNvPr id="5" name="Picture 4">
            <a:extLst>
              <a:ext uri="{FF2B5EF4-FFF2-40B4-BE49-F238E27FC236}">
                <a16:creationId xmlns:a16="http://schemas.microsoft.com/office/drawing/2014/main" id="{A68A3ED8-91B0-4E61-942E-4D539828693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079466" y="6357667"/>
            <a:ext cx="1892011" cy="327423"/>
          </a:xfrm>
          <a:prstGeom prst="rect">
            <a:avLst/>
          </a:prstGeom>
        </p:spPr>
      </p:pic>
      <p:sp>
        <p:nvSpPr>
          <p:cNvPr id="6" name="Subtitle 2">
            <a:extLst>
              <a:ext uri="{FF2B5EF4-FFF2-40B4-BE49-F238E27FC236}">
                <a16:creationId xmlns:a16="http://schemas.microsoft.com/office/drawing/2014/main" id="{E06B770C-1961-471B-B24E-44D94ADBD710}"/>
              </a:ext>
            </a:extLst>
          </p:cNvPr>
          <p:cNvSpPr txBox="1">
            <a:spLocks/>
          </p:cNvSpPr>
          <p:nvPr/>
        </p:nvSpPr>
        <p:spPr>
          <a:xfrm>
            <a:off x="112143" y="1820175"/>
            <a:ext cx="10429335" cy="4028535"/>
          </a:xfrm>
          <a:prstGeom prst="rect">
            <a:avLst/>
          </a:prstGeom>
        </p:spPr>
        <p:txBody>
          <a:bodyPr vert="horz" lIns="91440" tIns="45720" rIns="91440" bIns="45720" numCol="2"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lvl="1" algn="l"/>
            <a:endParaRPr lang="en-US" dirty="0"/>
          </a:p>
          <a:p>
            <a:pPr marL="800100" lvl="1" indent="-342900" algn="l">
              <a:buFont typeface="Arial" panose="020B0604020202020204" pitchFamily="34" charset="0"/>
              <a:buChar char="•"/>
            </a:pPr>
            <a:endParaRPr lang="en-US" dirty="0"/>
          </a:p>
        </p:txBody>
      </p:sp>
      <p:sp>
        <p:nvSpPr>
          <p:cNvPr id="8" name="Subtitle 2">
            <a:extLst>
              <a:ext uri="{FF2B5EF4-FFF2-40B4-BE49-F238E27FC236}">
                <a16:creationId xmlns:a16="http://schemas.microsoft.com/office/drawing/2014/main" id="{3B43F27E-60B5-423F-BD93-4785355762B1}"/>
              </a:ext>
            </a:extLst>
          </p:cNvPr>
          <p:cNvSpPr txBox="1">
            <a:spLocks/>
          </p:cNvSpPr>
          <p:nvPr/>
        </p:nvSpPr>
        <p:spPr>
          <a:xfrm>
            <a:off x="612476" y="1682147"/>
            <a:ext cx="7349704" cy="4097542"/>
          </a:xfrm>
          <a:prstGeom prst="rect">
            <a:avLst/>
          </a:prstGeom>
        </p:spPr>
        <p:txBody>
          <a:bodyPr vert="horz" lIns="91440" tIns="45720" rIns="91440" bIns="45720" numCol="1"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800100" lvl="1" indent="-342900" algn="l">
              <a:buFont typeface="Wingdings" panose="05000000000000000000" pitchFamily="2" charset="2"/>
              <a:buChar char="ü"/>
            </a:pPr>
            <a:r>
              <a:rPr lang="en-US" dirty="0">
                <a:solidFill>
                  <a:srgbClr val="022851"/>
                </a:solidFill>
              </a:rPr>
              <a:t>As CSAs, sport club coaches are required to report Clery Act crimes that occurred on UCD’s Clery Act geography to the UCDPD.</a:t>
            </a:r>
          </a:p>
          <a:p>
            <a:pPr marL="800100" lvl="1" indent="-342900" algn="l">
              <a:buFont typeface="Wingdings" panose="05000000000000000000" pitchFamily="2" charset="2"/>
              <a:buChar char="ü"/>
            </a:pPr>
            <a:r>
              <a:rPr lang="en-US" dirty="0">
                <a:solidFill>
                  <a:srgbClr val="022851"/>
                </a:solidFill>
              </a:rPr>
              <a:t>Inform athletes of this responsibility early in the season.</a:t>
            </a:r>
          </a:p>
          <a:p>
            <a:pPr marL="800100" lvl="1" indent="-342900" algn="l">
              <a:buFont typeface="Wingdings" panose="05000000000000000000" pitchFamily="2" charset="2"/>
              <a:buChar char="ü"/>
            </a:pPr>
            <a:r>
              <a:rPr lang="en-US" dirty="0">
                <a:solidFill>
                  <a:srgbClr val="022851"/>
                </a:solidFill>
              </a:rPr>
              <a:t>Remember to share support resources</a:t>
            </a:r>
          </a:p>
          <a:p>
            <a:pPr marL="800100" lvl="1" indent="-342900" algn="l">
              <a:buFont typeface="Wingdings" panose="05000000000000000000" pitchFamily="2" charset="2"/>
              <a:buChar char="ü"/>
            </a:pPr>
            <a:r>
              <a:rPr lang="en-US" dirty="0">
                <a:solidFill>
                  <a:srgbClr val="022851"/>
                </a:solidFill>
              </a:rPr>
              <a:t>If you’re not sure whether something is reportable:</a:t>
            </a:r>
          </a:p>
          <a:p>
            <a:pPr marL="1257300" lvl="2" indent="-342900" algn="l">
              <a:buFont typeface="Arial" panose="020B0604020202020204" pitchFamily="34" charset="0"/>
              <a:buChar char="•"/>
            </a:pPr>
            <a:r>
              <a:rPr lang="en-US" dirty="0">
                <a:solidFill>
                  <a:srgbClr val="022851"/>
                </a:solidFill>
              </a:rPr>
              <a:t>Report it at </a:t>
            </a:r>
            <a:r>
              <a:rPr lang="en-US" dirty="0">
                <a:solidFill>
                  <a:srgbClr val="022851"/>
                </a:solidFill>
                <a:hlinkClick r:id="rId3"/>
              </a:rPr>
              <a:t>https://ocpweb.ucdavis.edu/csa/</a:t>
            </a:r>
            <a:endParaRPr lang="en-US" dirty="0">
              <a:solidFill>
                <a:srgbClr val="022851"/>
              </a:solidFill>
            </a:endParaRPr>
          </a:p>
          <a:p>
            <a:pPr marL="1257300" lvl="2" indent="-342900" algn="l">
              <a:buFont typeface="Arial" panose="020B0604020202020204" pitchFamily="34" charset="0"/>
              <a:buChar char="•"/>
            </a:pPr>
            <a:r>
              <a:rPr lang="en-US" dirty="0">
                <a:solidFill>
                  <a:srgbClr val="022851"/>
                </a:solidFill>
              </a:rPr>
              <a:t>Ask Joaquin at jbfeliciano@ucdavis.edu or 530.752.9050</a:t>
            </a:r>
          </a:p>
          <a:p>
            <a:pPr marL="1257300" lvl="2" indent="-342900" algn="l">
              <a:buFont typeface="Arial" panose="020B0604020202020204" pitchFamily="34" charset="0"/>
              <a:buChar char="•"/>
            </a:pPr>
            <a:r>
              <a:rPr lang="en-US" dirty="0">
                <a:solidFill>
                  <a:srgbClr val="022851"/>
                </a:solidFill>
              </a:rPr>
              <a:t>UCD Clery CSA website: clery.ucdavis.edu/</a:t>
            </a:r>
            <a:r>
              <a:rPr lang="en-US" dirty="0" err="1">
                <a:solidFill>
                  <a:srgbClr val="022851"/>
                </a:solidFill>
              </a:rPr>
              <a:t>csas</a:t>
            </a:r>
            <a:endParaRPr lang="en-US" dirty="0">
              <a:solidFill>
                <a:srgbClr val="022851"/>
              </a:solidFill>
            </a:endParaRPr>
          </a:p>
          <a:p>
            <a:pPr marL="800100" lvl="1" indent="-342900" algn="l">
              <a:buFont typeface="Arial" panose="020B0604020202020204" pitchFamily="34" charset="0"/>
              <a:buChar char="•"/>
            </a:pPr>
            <a:r>
              <a:rPr lang="en-US" i="1" dirty="0">
                <a:solidFill>
                  <a:srgbClr val="022851"/>
                </a:solidFill>
              </a:rPr>
              <a:t>CSA vs other reporting responsibilities</a:t>
            </a:r>
          </a:p>
          <a:p>
            <a:pPr marL="800100" lvl="1" indent="-342900" algn="l">
              <a:buFont typeface="Wingdings" panose="05000000000000000000" pitchFamily="2" charset="2"/>
              <a:buChar char="ü"/>
            </a:pPr>
            <a:r>
              <a:rPr lang="en-US" dirty="0">
                <a:solidFill>
                  <a:srgbClr val="022851"/>
                </a:solidFill>
              </a:rPr>
              <a:t>Thank you!</a:t>
            </a:r>
          </a:p>
          <a:p>
            <a:pPr marL="800100" lvl="1" indent="-342900" algn="l">
              <a:buFont typeface="Wingdings" panose="05000000000000000000" pitchFamily="2" charset="2"/>
              <a:buChar char="ü"/>
            </a:pPr>
            <a:endParaRPr lang="en-US" dirty="0">
              <a:solidFill>
                <a:srgbClr val="022851"/>
              </a:solidFill>
            </a:endParaRPr>
          </a:p>
          <a:p>
            <a:pPr lvl="2" algn="l"/>
            <a:endParaRPr lang="en-US" dirty="0">
              <a:solidFill>
                <a:srgbClr val="022851"/>
              </a:solidFill>
            </a:endParaRPr>
          </a:p>
          <a:p>
            <a:pPr lvl="2" algn="l"/>
            <a:endParaRPr lang="en-US" dirty="0">
              <a:solidFill>
                <a:srgbClr val="022851"/>
              </a:solidFill>
            </a:endParaRPr>
          </a:p>
          <a:p>
            <a:pPr marL="800100" lvl="1" indent="-342900" algn="l">
              <a:buFont typeface="Arial" panose="020B0604020202020204" pitchFamily="34" charset="0"/>
              <a:buChar char="•"/>
            </a:pPr>
            <a:endParaRPr lang="en-US" dirty="0">
              <a:solidFill>
                <a:srgbClr val="022851"/>
              </a:solidFill>
            </a:endParaRPr>
          </a:p>
          <a:p>
            <a:pPr lvl="1" algn="l"/>
            <a:endParaRPr lang="en-US" dirty="0">
              <a:solidFill>
                <a:srgbClr val="022851"/>
              </a:solidFill>
            </a:endParaRPr>
          </a:p>
          <a:p>
            <a:pPr lvl="1" algn="l"/>
            <a:endParaRPr lang="en-US" dirty="0"/>
          </a:p>
        </p:txBody>
      </p:sp>
    </p:spTree>
    <p:extLst>
      <p:ext uri="{BB962C8B-B14F-4D97-AF65-F5344CB8AC3E}">
        <p14:creationId xmlns:p14="http://schemas.microsoft.com/office/powerpoint/2010/main" val="39524626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A68A3ED8-91B0-4E61-942E-4D539828693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079466" y="6357667"/>
            <a:ext cx="1892011" cy="327423"/>
          </a:xfrm>
          <a:prstGeom prst="rect">
            <a:avLst/>
          </a:prstGeom>
        </p:spPr>
      </p:pic>
      <p:sp>
        <p:nvSpPr>
          <p:cNvPr id="6" name="TextBox 5">
            <a:extLst>
              <a:ext uri="{FF2B5EF4-FFF2-40B4-BE49-F238E27FC236}">
                <a16:creationId xmlns:a16="http://schemas.microsoft.com/office/drawing/2014/main" id="{7E11F283-263C-408B-B198-A211644FB35E}"/>
              </a:ext>
            </a:extLst>
          </p:cNvPr>
          <p:cNvSpPr txBox="1"/>
          <p:nvPr/>
        </p:nvSpPr>
        <p:spPr>
          <a:xfrm>
            <a:off x="692270" y="1998165"/>
            <a:ext cx="8112066" cy="2215991"/>
          </a:xfrm>
          <a:prstGeom prst="rect">
            <a:avLst/>
          </a:prstGeom>
          <a:noFill/>
        </p:spPr>
        <p:txBody>
          <a:bodyPr wrap="square" rtlCol="0">
            <a:spAutoFit/>
          </a:bodyPr>
          <a:lstStyle/>
          <a:p>
            <a:pPr marL="285750" indent="-285750">
              <a:buFont typeface="Arial" panose="020B0604020202020204" pitchFamily="34" charset="0"/>
              <a:buChar char="•"/>
            </a:pPr>
            <a:r>
              <a:rPr lang="en-US" sz="2000" dirty="0">
                <a:solidFill>
                  <a:srgbClr val="022851"/>
                </a:solidFill>
              </a:rPr>
              <a:t>Overview of the Clery Act</a:t>
            </a:r>
          </a:p>
          <a:p>
            <a:pPr marL="285750" indent="-285750">
              <a:buFont typeface="Arial" panose="020B0604020202020204" pitchFamily="34" charset="0"/>
              <a:buChar char="•"/>
            </a:pPr>
            <a:r>
              <a:rPr lang="en-US" sz="2000" dirty="0">
                <a:solidFill>
                  <a:srgbClr val="022851"/>
                </a:solidFill>
              </a:rPr>
              <a:t>Campus Security Authority (CSA) reporting responsibilities</a:t>
            </a:r>
          </a:p>
          <a:p>
            <a:pPr marL="285750" indent="-285750">
              <a:buFont typeface="Arial" panose="020B0604020202020204" pitchFamily="34" charset="0"/>
              <a:buChar char="•"/>
            </a:pPr>
            <a:r>
              <a:rPr lang="en-US" sz="2000" i="1" dirty="0">
                <a:solidFill>
                  <a:srgbClr val="022851"/>
                </a:solidFill>
              </a:rPr>
              <a:t>Stop Campus Hazing Act</a:t>
            </a:r>
          </a:p>
          <a:p>
            <a:pPr marL="285750" indent="-285750">
              <a:buFont typeface="Arial" panose="020B0604020202020204" pitchFamily="34" charset="0"/>
              <a:buChar char="•"/>
            </a:pPr>
            <a:r>
              <a:rPr lang="en-US" sz="2000" i="1" dirty="0">
                <a:solidFill>
                  <a:srgbClr val="022851"/>
                </a:solidFill>
              </a:rPr>
              <a:t>CSA Online Reporting Tool</a:t>
            </a:r>
          </a:p>
          <a:p>
            <a:pPr marL="285750" indent="-285750">
              <a:buFont typeface="Arial" panose="020B0604020202020204" pitchFamily="34" charset="0"/>
              <a:buChar char="•"/>
            </a:pPr>
            <a:r>
              <a:rPr lang="en-US" sz="2000" dirty="0">
                <a:solidFill>
                  <a:srgbClr val="022851"/>
                </a:solidFill>
              </a:rPr>
              <a:t>Resources for CSAs and Students</a:t>
            </a:r>
          </a:p>
          <a:p>
            <a:pPr marL="285750" indent="-285750">
              <a:buFont typeface="Arial" panose="020B0604020202020204" pitchFamily="34" charset="0"/>
              <a:buChar char="•"/>
            </a:pPr>
            <a:r>
              <a:rPr lang="en-US" sz="2000" dirty="0">
                <a:solidFill>
                  <a:srgbClr val="022851"/>
                </a:solidFill>
              </a:rPr>
              <a:t>Questions</a:t>
            </a:r>
          </a:p>
          <a:p>
            <a:endParaRPr lang="en-US" dirty="0">
              <a:solidFill>
                <a:srgbClr val="022851"/>
              </a:solidFill>
            </a:endParaRPr>
          </a:p>
        </p:txBody>
      </p:sp>
      <p:sp>
        <p:nvSpPr>
          <p:cNvPr id="7" name="Title 1">
            <a:extLst>
              <a:ext uri="{FF2B5EF4-FFF2-40B4-BE49-F238E27FC236}">
                <a16:creationId xmlns:a16="http://schemas.microsoft.com/office/drawing/2014/main" id="{0BFDB694-E953-4FDD-9FDB-25ACD7E616BC}"/>
              </a:ext>
            </a:extLst>
          </p:cNvPr>
          <p:cNvSpPr txBox="1">
            <a:spLocks/>
          </p:cNvSpPr>
          <p:nvPr/>
        </p:nvSpPr>
        <p:spPr>
          <a:xfrm>
            <a:off x="692270" y="172910"/>
            <a:ext cx="7759460" cy="1754327"/>
          </a:xfrm>
          <a:prstGeom prst="rect">
            <a:avLst/>
          </a:prstGeom>
        </p:spPr>
        <p:txBody>
          <a:bodyPr vert="horz" lIns="91440" tIns="45720" rIns="91440" bIns="45720" rtlCol="0" anchor="b">
            <a:normAutofit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3200" dirty="0">
                <a:solidFill>
                  <a:srgbClr val="022851"/>
                </a:solidFill>
                <a:latin typeface="Proxima Nova" panose="02000506030000020004" pitchFamily="50" charset="0"/>
              </a:rPr>
              <a:t>Clery Act Training for Campus Security Authorities:</a:t>
            </a:r>
            <a:br>
              <a:rPr lang="en-US" sz="3200" dirty="0">
                <a:solidFill>
                  <a:srgbClr val="022851"/>
                </a:solidFill>
                <a:latin typeface="Proxima Nova" panose="02000506030000020004" pitchFamily="50" charset="0"/>
              </a:rPr>
            </a:br>
            <a:r>
              <a:rPr lang="en-US" sz="3200" b="1" dirty="0">
                <a:solidFill>
                  <a:srgbClr val="022851"/>
                </a:solidFill>
                <a:latin typeface="Proxima Nova" panose="02000506030000020004" pitchFamily="50" charset="0"/>
              </a:rPr>
              <a:t>Sport Club Coaches</a:t>
            </a:r>
            <a:br>
              <a:rPr lang="en-US" sz="4400" b="1" dirty="0">
                <a:solidFill>
                  <a:srgbClr val="022851"/>
                </a:solidFill>
                <a:latin typeface="Proxima Nova" panose="02000506030000020004" pitchFamily="50" charset="0"/>
              </a:rPr>
            </a:br>
            <a:endParaRPr lang="en-US" sz="2700" dirty="0">
              <a:solidFill>
                <a:srgbClr val="022851"/>
              </a:solidFill>
            </a:endParaRPr>
          </a:p>
        </p:txBody>
      </p:sp>
    </p:spTree>
    <p:extLst>
      <p:ext uri="{BB962C8B-B14F-4D97-AF65-F5344CB8AC3E}">
        <p14:creationId xmlns:p14="http://schemas.microsoft.com/office/powerpoint/2010/main" val="12890268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A4C912-1C46-4054-9841-F2730E3174BF}"/>
              </a:ext>
            </a:extLst>
          </p:cNvPr>
          <p:cNvSpPr>
            <a:spLocks noGrp="1"/>
          </p:cNvSpPr>
          <p:nvPr>
            <p:ph type="ctrTitle"/>
          </p:nvPr>
        </p:nvSpPr>
        <p:spPr>
          <a:xfrm>
            <a:off x="811961" y="258793"/>
            <a:ext cx="7672118" cy="1889564"/>
          </a:xfrm>
        </p:spPr>
        <p:txBody>
          <a:bodyPr>
            <a:normAutofit fontScale="90000"/>
          </a:bodyPr>
          <a:lstStyle/>
          <a:p>
            <a:r>
              <a:rPr lang="en-US" sz="4400" dirty="0">
                <a:solidFill>
                  <a:srgbClr val="022851"/>
                </a:solidFill>
                <a:latin typeface="Proxima Nova" panose="02000506030000020004" pitchFamily="50" charset="0"/>
              </a:rPr>
              <a:t>What is the Clery Act and what does it have to do with being a Sport Club Coach?</a:t>
            </a:r>
            <a:endParaRPr lang="en-US" sz="2700" dirty="0">
              <a:solidFill>
                <a:srgbClr val="022851"/>
              </a:solidFill>
            </a:endParaRPr>
          </a:p>
        </p:txBody>
      </p:sp>
      <p:pic>
        <p:nvPicPr>
          <p:cNvPr id="5" name="Picture 4">
            <a:extLst>
              <a:ext uri="{FF2B5EF4-FFF2-40B4-BE49-F238E27FC236}">
                <a16:creationId xmlns:a16="http://schemas.microsoft.com/office/drawing/2014/main" id="{A68A3ED8-91B0-4E61-942E-4D539828693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079466" y="6357667"/>
            <a:ext cx="1892011" cy="327423"/>
          </a:xfrm>
          <a:prstGeom prst="rect">
            <a:avLst/>
          </a:prstGeom>
        </p:spPr>
      </p:pic>
      <p:sp>
        <p:nvSpPr>
          <p:cNvPr id="6" name="TextBox 5">
            <a:extLst>
              <a:ext uri="{FF2B5EF4-FFF2-40B4-BE49-F238E27FC236}">
                <a16:creationId xmlns:a16="http://schemas.microsoft.com/office/drawing/2014/main" id="{7E11F283-263C-408B-B198-A211644FB35E}"/>
              </a:ext>
            </a:extLst>
          </p:cNvPr>
          <p:cNvSpPr txBox="1"/>
          <p:nvPr/>
        </p:nvSpPr>
        <p:spPr>
          <a:xfrm>
            <a:off x="591987" y="2436660"/>
            <a:ext cx="8112066" cy="3785652"/>
          </a:xfrm>
          <a:prstGeom prst="rect">
            <a:avLst/>
          </a:prstGeom>
          <a:noFill/>
        </p:spPr>
        <p:txBody>
          <a:bodyPr wrap="square" rtlCol="0">
            <a:spAutoFit/>
          </a:bodyPr>
          <a:lstStyle/>
          <a:p>
            <a:pPr marL="285750" indent="-285750">
              <a:buFont typeface="Arial" panose="020B0604020202020204" pitchFamily="34" charset="0"/>
              <a:buChar char="•"/>
            </a:pPr>
            <a:r>
              <a:rPr lang="en-US" sz="2000" dirty="0">
                <a:solidFill>
                  <a:srgbClr val="022851"/>
                </a:solidFill>
              </a:rPr>
              <a:t>The Jeanne Clery Campus Safety Act (Clery Act) is a consumer protection law that provides transparency around campus crime policy, response, and statistics. All colleges and Universities that receive federal financial aid funds are required to comply.</a:t>
            </a:r>
          </a:p>
          <a:p>
            <a:pPr marL="285750" indent="-285750">
              <a:buFont typeface="Arial" panose="020B0604020202020204" pitchFamily="34" charset="0"/>
              <a:buChar char="•"/>
            </a:pPr>
            <a:r>
              <a:rPr lang="en-US" sz="2000" dirty="0">
                <a:solidFill>
                  <a:srgbClr val="022851"/>
                </a:solidFill>
              </a:rPr>
              <a:t>Main Clery Act compliance areas:</a:t>
            </a:r>
          </a:p>
          <a:p>
            <a:pPr marL="742950" lvl="1" indent="-285750">
              <a:buFont typeface="Arial" panose="020B0604020202020204" pitchFamily="34" charset="0"/>
              <a:buChar char="•"/>
            </a:pPr>
            <a:r>
              <a:rPr lang="en-US" sz="2000" dirty="0">
                <a:solidFill>
                  <a:srgbClr val="022851"/>
                </a:solidFill>
              </a:rPr>
              <a:t>Publish a Daily Crime Log and Daily Fire Log</a:t>
            </a:r>
          </a:p>
          <a:p>
            <a:pPr marL="742950" lvl="1" indent="-285750">
              <a:buFont typeface="Arial" panose="020B0604020202020204" pitchFamily="34" charset="0"/>
              <a:buChar char="•"/>
            </a:pPr>
            <a:r>
              <a:rPr lang="en-US" sz="2000" dirty="0">
                <a:solidFill>
                  <a:srgbClr val="022851"/>
                </a:solidFill>
              </a:rPr>
              <a:t>Issue Timely Warning and Emergency Notifications</a:t>
            </a:r>
          </a:p>
          <a:p>
            <a:pPr marL="742950" lvl="1" indent="-285750">
              <a:buFont typeface="Arial" panose="020B0604020202020204" pitchFamily="34" charset="0"/>
              <a:buChar char="•"/>
            </a:pPr>
            <a:r>
              <a:rPr lang="en-US" sz="2000" dirty="0">
                <a:solidFill>
                  <a:srgbClr val="022851"/>
                </a:solidFill>
              </a:rPr>
              <a:t>Publish the Annual Security and Fire Safety Report, including crime statistics and safety policies/procedures</a:t>
            </a:r>
          </a:p>
          <a:p>
            <a:pPr marL="742950" lvl="1" indent="-285750">
              <a:buFont typeface="Arial" panose="020B0604020202020204" pitchFamily="34" charset="0"/>
              <a:buChar char="•"/>
            </a:pPr>
            <a:r>
              <a:rPr lang="en-US" sz="2000" b="1" dirty="0">
                <a:solidFill>
                  <a:srgbClr val="022851"/>
                </a:solidFill>
              </a:rPr>
              <a:t>Identify and train Campus Security Authorities (CSAs)</a:t>
            </a:r>
          </a:p>
          <a:p>
            <a:pPr marL="285750" indent="-285750">
              <a:buFont typeface="Arial" panose="020B0604020202020204" pitchFamily="34" charset="0"/>
              <a:buChar char="•"/>
            </a:pPr>
            <a:endParaRPr lang="en-US" sz="2000" dirty="0">
              <a:solidFill>
                <a:srgbClr val="022851"/>
              </a:solidFill>
            </a:endParaRPr>
          </a:p>
          <a:p>
            <a:pPr marL="285750" indent="-285750">
              <a:buFont typeface="Arial" panose="020B0604020202020204" pitchFamily="34" charset="0"/>
              <a:buChar char="•"/>
            </a:pPr>
            <a:endParaRPr lang="en-US" sz="2000" dirty="0">
              <a:solidFill>
                <a:srgbClr val="022851"/>
              </a:solidFill>
            </a:endParaRPr>
          </a:p>
        </p:txBody>
      </p:sp>
    </p:spTree>
    <p:extLst>
      <p:ext uri="{BB962C8B-B14F-4D97-AF65-F5344CB8AC3E}">
        <p14:creationId xmlns:p14="http://schemas.microsoft.com/office/powerpoint/2010/main" val="14760946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A4C912-1C46-4054-9841-F2730E3174BF}"/>
              </a:ext>
            </a:extLst>
          </p:cNvPr>
          <p:cNvSpPr>
            <a:spLocks noGrp="1"/>
          </p:cNvSpPr>
          <p:nvPr>
            <p:ph type="ctrTitle"/>
          </p:nvPr>
        </p:nvSpPr>
        <p:spPr>
          <a:xfrm>
            <a:off x="816274" y="241541"/>
            <a:ext cx="7672118" cy="793629"/>
          </a:xfrm>
        </p:spPr>
        <p:txBody>
          <a:bodyPr>
            <a:normAutofit/>
          </a:bodyPr>
          <a:lstStyle/>
          <a:p>
            <a:r>
              <a:rPr lang="en-US" sz="4400" dirty="0">
                <a:solidFill>
                  <a:srgbClr val="022851"/>
                </a:solidFill>
                <a:latin typeface="Proxima Nova" panose="02000506030000020004" pitchFamily="50" charset="0"/>
              </a:rPr>
              <a:t>What is the Clery Act ?</a:t>
            </a:r>
            <a:endParaRPr lang="en-US" sz="2700" dirty="0">
              <a:solidFill>
                <a:srgbClr val="022851"/>
              </a:solidFill>
            </a:endParaRPr>
          </a:p>
        </p:txBody>
      </p:sp>
      <p:pic>
        <p:nvPicPr>
          <p:cNvPr id="5" name="Picture 4">
            <a:extLst>
              <a:ext uri="{FF2B5EF4-FFF2-40B4-BE49-F238E27FC236}">
                <a16:creationId xmlns:a16="http://schemas.microsoft.com/office/drawing/2014/main" id="{A68A3ED8-91B0-4E61-942E-4D539828693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079466" y="6357667"/>
            <a:ext cx="1892011" cy="327423"/>
          </a:xfrm>
          <a:prstGeom prst="rect">
            <a:avLst/>
          </a:prstGeom>
        </p:spPr>
      </p:pic>
      <p:sp>
        <p:nvSpPr>
          <p:cNvPr id="3" name="TextBox 2">
            <a:extLst>
              <a:ext uri="{FF2B5EF4-FFF2-40B4-BE49-F238E27FC236}">
                <a16:creationId xmlns:a16="http://schemas.microsoft.com/office/drawing/2014/main" id="{99E8A2DC-A672-416C-B5BA-D0630AB90F6F}"/>
              </a:ext>
            </a:extLst>
          </p:cNvPr>
          <p:cNvSpPr txBox="1"/>
          <p:nvPr/>
        </p:nvSpPr>
        <p:spPr>
          <a:xfrm>
            <a:off x="376326" y="1267318"/>
            <a:ext cx="8112066" cy="5632311"/>
          </a:xfrm>
          <a:prstGeom prst="rect">
            <a:avLst/>
          </a:prstGeom>
          <a:noFill/>
        </p:spPr>
        <p:txBody>
          <a:bodyPr wrap="square" rtlCol="0">
            <a:spAutoFit/>
          </a:bodyPr>
          <a:lstStyle/>
          <a:p>
            <a:r>
              <a:rPr lang="en-US" sz="2000" dirty="0">
                <a:solidFill>
                  <a:srgbClr val="022851"/>
                </a:solidFill>
                <a:latin typeface="Proxima Nova" panose="02000506030000020004" pitchFamily="50" charset="0"/>
              </a:rPr>
              <a:t>Campus Security Authorities (CSAs) are individuals or organizations with specific crime-reporting responsibilities under the Clery Act.  CSAs include:</a:t>
            </a:r>
          </a:p>
          <a:p>
            <a:pPr marL="800100" lvl="1" indent="-342900">
              <a:buFont typeface="Wingdings" panose="05000000000000000000" pitchFamily="2" charset="2"/>
              <a:buChar char="ü"/>
            </a:pPr>
            <a:r>
              <a:rPr lang="en-US" sz="2000" dirty="0">
                <a:solidFill>
                  <a:srgbClr val="022851"/>
                </a:solidFill>
                <a:latin typeface="Proxima Nova" panose="02000506030000020004" pitchFamily="50" charset="0"/>
              </a:rPr>
              <a:t>UCD Police Department employees</a:t>
            </a:r>
          </a:p>
          <a:p>
            <a:pPr marL="800100" lvl="1" indent="-342900">
              <a:buFont typeface="Wingdings" panose="05000000000000000000" pitchFamily="2" charset="2"/>
              <a:buChar char="ü"/>
            </a:pPr>
            <a:r>
              <a:rPr lang="en-US" sz="2000" dirty="0">
                <a:solidFill>
                  <a:srgbClr val="022851"/>
                </a:solidFill>
                <a:latin typeface="Proxima Nova" panose="02000506030000020004" pitchFamily="50" charset="0"/>
              </a:rPr>
              <a:t>Non-UCDPD individuals/offices with responsibility for campus security</a:t>
            </a:r>
          </a:p>
          <a:p>
            <a:pPr marL="800100" lvl="1" indent="-342900">
              <a:buFont typeface="Wingdings" panose="05000000000000000000" pitchFamily="2" charset="2"/>
              <a:buChar char="ü"/>
            </a:pPr>
            <a:r>
              <a:rPr lang="en-US" sz="2000" dirty="0">
                <a:solidFill>
                  <a:srgbClr val="022851"/>
                </a:solidFill>
                <a:latin typeface="Proxima Nova" panose="02000506030000020004" pitchFamily="50" charset="0"/>
              </a:rPr>
              <a:t>Individuals/offices to which, by policy, students and employees should report criminal offenses</a:t>
            </a:r>
          </a:p>
          <a:p>
            <a:pPr marL="800100" lvl="1" indent="-342900">
              <a:buFont typeface="Wingdings" panose="05000000000000000000" pitchFamily="2" charset="2"/>
              <a:buChar char="ü"/>
            </a:pPr>
            <a:r>
              <a:rPr lang="en-US" sz="2000" i="1" dirty="0">
                <a:solidFill>
                  <a:srgbClr val="022851"/>
                </a:solidFill>
                <a:latin typeface="Proxima Nova" panose="02000506030000020004" pitchFamily="50" charset="0"/>
              </a:rPr>
              <a:t>An official of an institution who has significant responsibility for student and campus activities, including, but not limited to, student housing, student discipline, and campus judicial proceedings…</a:t>
            </a:r>
          </a:p>
          <a:p>
            <a:pPr marL="1257300" lvl="2" indent="-342900">
              <a:buFont typeface="Wingdings" panose="05000000000000000000" pitchFamily="2" charset="2"/>
              <a:buChar char="ü"/>
            </a:pPr>
            <a:r>
              <a:rPr lang="en-US" sz="2000" dirty="0">
                <a:solidFill>
                  <a:srgbClr val="022851"/>
                </a:solidFill>
                <a:latin typeface="Proxima Nova" panose="02000506030000020004" pitchFamily="50" charset="0"/>
              </a:rPr>
              <a:t>Student Housing Resident </a:t>
            </a:r>
            <a:r>
              <a:rPr lang="en-US" sz="2000" dirty="0" err="1">
                <a:solidFill>
                  <a:srgbClr val="022851"/>
                </a:solidFill>
                <a:latin typeface="Proxima Nova" panose="02000506030000020004" pitchFamily="50" charset="0"/>
              </a:rPr>
              <a:t>AssistantsChancellor</a:t>
            </a:r>
            <a:r>
              <a:rPr lang="en-US" sz="2000" dirty="0">
                <a:solidFill>
                  <a:srgbClr val="022851"/>
                </a:solidFill>
                <a:latin typeface="Proxima Nova" panose="02000506030000020004" pitchFamily="50" charset="0"/>
              </a:rPr>
              <a:t> and Department Heads</a:t>
            </a:r>
          </a:p>
          <a:p>
            <a:pPr marL="1257300" lvl="2" indent="-342900">
              <a:buFont typeface="Wingdings" panose="05000000000000000000" pitchFamily="2" charset="2"/>
              <a:buChar char="ü"/>
            </a:pPr>
            <a:r>
              <a:rPr lang="en-US" sz="2000" dirty="0">
                <a:solidFill>
                  <a:srgbClr val="022851"/>
                </a:solidFill>
                <a:latin typeface="Proxima Nova" panose="02000506030000020004" pitchFamily="50" charset="0"/>
              </a:rPr>
              <a:t>ICA Coaches and Trainers</a:t>
            </a:r>
          </a:p>
          <a:p>
            <a:pPr marL="1257300" lvl="2" indent="-342900">
              <a:buFont typeface="Wingdings" panose="05000000000000000000" pitchFamily="2" charset="2"/>
              <a:buChar char="ü"/>
            </a:pPr>
            <a:r>
              <a:rPr lang="en-US" sz="2000" dirty="0">
                <a:solidFill>
                  <a:srgbClr val="022851"/>
                </a:solidFill>
                <a:latin typeface="Proxima Nova" panose="02000506030000020004" pitchFamily="50" charset="0"/>
              </a:rPr>
              <a:t>Most Campus Rec staff</a:t>
            </a:r>
          </a:p>
          <a:p>
            <a:pPr marL="1257300" lvl="2" indent="-342900">
              <a:buFont typeface="Wingdings" panose="05000000000000000000" pitchFamily="2" charset="2"/>
              <a:buChar char="ü"/>
            </a:pPr>
            <a:r>
              <a:rPr lang="en-US" sz="2000" b="1" dirty="0">
                <a:solidFill>
                  <a:srgbClr val="022851"/>
                </a:solidFill>
                <a:latin typeface="Proxima Nova" panose="02000506030000020004" pitchFamily="50" charset="0"/>
              </a:rPr>
              <a:t>Sport Club Coaches</a:t>
            </a:r>
          </a:p>
          <a:p>
            <a:pPr marL="800100" lvl="1" indent="-342900">
              <a:buFont typeface="Wingdings" panose="05000000000000000000" pitchFamily="2" charset="2"/>
              <a:buChar char="ü"/>
            </a:pPr>
            <a:endParaRPr lang="en-US" sz="2000" dirty="0">
              <a:solidFill>
                <a:srgbClr val="022851"/>
              </a:solidFill>
              <a:latin typeface="Proxima Nova" panose="02000506030000020004" pitchFamily="50" charset="0"/>
            </a:endParaRPr>
          </a:p>
        </p:txBody>
      </p:sp>
    </p:spTree>
    <p:extLst>
      <p:ext uri="{BB962C8B-B14F-4D97-AF65-F5344CB8AC3E}">
        <p14:creationId xmlns:p14="http://schemas.microsoft.com/office/powerpoint/2010/main" val="7055922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A4C912-1C46-4054-9841-F2730E3174BF}"/>
              </a:ext>
            </a:extLst>
          </p:cNvPr>
          <p:cNvSpPr>
            <a:spLocks noGrp="1"/>
          </p:cNvSpPr>
          <p:nvPr>
            <p:ph type="ctrTitle"/>
          </p:nvPr>
        </p:nvSpPr>
        <p:spPr>
          <a:xfrm>
            <a:off x="816274" y="241540"/>
            <a:ext cx="7672118" cy="1207697"/>
          </a:xfrm>
        </p:spPr>
        <p:txBody>
          <a:bodyPr>
            <a:normAutofit fontScale="90000"/>
          </a:bodyPr>
          <a:lstStyle/>
          <a:p>
            <a:r>
              <a:rPr lang="en-US" sz="4400" dirty="0">
                <a:solidFill>
                  <a:srgbClr val="022851"/>
                </a:solidFill>
                <a:latin typeface="Proxima Nova" panose="02000506030000020004" pitchFamily="50" charset="0"/>
              </a:rPr>
              <a:t>What are my responsibilities</a:t>
            </a:r>
            <a:br>
              <a:rPr lang="en-US" sz="4400" dirty="0">
                <a:solidFill>
                  <a:srgbClr val="022851"/>
                </a:solidFill>
                <a:latin typeface="Proxima Nova" panose="02000506030000020004" pitchFamily="50" charset="0"/>
              </a:rPr>
            </a:br>
            <a:r>
              <a:rPr lang="en-US" sz="4400" dirty="0">
                <a:solidFill>
                  <a:srgbClr val="022851"/>
                </a:solidFill>
                <a:latin typeface="Proxima Nova" panose="02000506030000020004" pitchFamily="50" charset="0"/>
              </a:rPr>
              <a:t>as a CSA?</a:t>
            </a:r>
            <a:endParaRPr lang="en-US" sz="2700" i="1" dirty="0">
              <a:solidFill>
                <a:srgbClr val="022851"/>
              </a:solidFill>
            </a:endParaRPr>
          </a:p>
        </p:txBody>
      </p:sp>
      <p:pic>
        <p:nvPicPr>
          <p:cNvPr id="5" name="Picture 4">
            <a:extLst>
              <a:ext uri="{FF2B5EF4-FFF2-40B4-BE49-F238E27FC236}">
                <a16:creationId xmlns:a16="http://schemas.microsoft.com/office/drawing/2014/main" id="{A68A3ED8-91B0-4E61-942E-4D539828693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079466" y="6357667"/>
            <a:ext cx="1892011" cy="327423"/>
          </a:xfrm>
          <a:prstGeom prst="rect">
            <a:avLst/>
          </a:prstGeom>
        </p:spPr>
      </p:pic>
      <p:sp>
        <p:nvSpPr>
          <p:cNvPr id="7" name="TextBox 6">
            <a:extLst>
              <a:ext uri="{FF2B5EF4-FFF2-40B4-BE49-F238E27FC236}">
                <a16:creationId xmlns:a16="http://schemas.microsoft.com/office/drawing/2014/main" id="{D043378D-6D87-48B8-A2CA-8F8A3888FACD}"/>
              </a:ext>
            </a:extLst>
          </p:cNvPr>
          <p:cNvSpPr txBox="1"/>
          <p:nvPr/>
        </p:nvSpPr>
        <p:spPr>
          <a:xfrm>
            <a:off x="515967" y="2096599"/>
            <a:ext cx="8112066" cy="1877437"/>
          </a:xfrm>
          <a:prstGeom prst="rect">
            <a:avLst/>
          </a:prstGeom>
          <a:noFill/>
        </p:spPr>
        <p:txBody>
          <a:bodyPr wrap="square" rtlCol="0">
            <a:spAutoFit/>
          </a:bodyPr>
          <a:lstStyle/>
          <a:p>
            <a:pPr marL="800100" lvl="1" indent="-342900">
              <a:buFont typeface="Wingdings" panose="05000000000000000000" pitchFamily="2" charset="2"/>
              <a:buChar char="ü"/>
            </a:pPr>
            <a:r>
              <a:rPr lang="en-US" sz="2400" b="1" dirty="0">
                <a:solidFill>
                  <a:srgbClr val="022851"/>
                </a:solidFill>
              </a:rPr>
              <a:t>Report </a:t>
            </a:r>
            <a:r>
              <a:rPr lang="en-US" sz="2400" dirty="0">
                <a:solidFill>
                  <a:srgbClr val="022851"/>
                </a:solidFill>
              </a:rPr>
              <a:t>any </a:t>
            </a:r>
            <a:r>
              <a:rPr lang="en-US" sz="2400" b="1" dirty="0">
                <a:solidFill>
                  <a:srgbClr val="022851"/>
                </a:solidFill>
              </a:rPr>
              <a:t>Clery Act crime or incident </a:t>
            </a:r>
            <a:r>
              <a:rPr lang="en-US" sz="2400" dirty="0">
                <a:solidFill>
                  <a:srgbClr val="022851"/>
                </a:solidFill>
              </a:rPr>
              <a:t>that occurred within </a:t>
            </a:r>
            <a:r>
              <a:rPr lang="en-US" sz="2400" b="1" dirty="0">
                <a:solidFill>
                  <a:srgbClr val="022851"/>
                </a:solidFill>
              </a:rPr>
              <a:t>UCD’s Clery Act geography </a:t>
            </a:r>
            <a:r>
              <a:rPr lang="en-US" sz="2400" dirty="0">
                <a:solidFill>
                  <a:srgbClr val="022851"/>
                </a:solidFill>
              </a:rPr>
              <a:t>immediately or as soon as reasonably practicable after witnessing or learning of the incident.</a:t>
            </a:r>
          </a:p>
          <a:p>
            <a:pPr marL="800100" lvl="1" indent="-342900">
              <a:buFont typeface="Wingdings" panose="05000000000000000000" pitchFamily="2" charset="2"/>
              <a:buChar char="ü"/>
            </a:pPr>
            <a:endParaRPr lang="en-US" sz="2000" dirty="0">
              <a:solidFill>
                <a:srgbClr val="022851"/>
              </a:solidFill>
              <a:latin typeface="Proxima Nova" panose="02000506030000020004" pitchFamily="50" charset="0"/>
            </a:endParaRPr>
          </a:p>
        </p:txBody>
      </p:sp>
    </p:spTree>
    <p:extLst>
      <p:ext uri="{BB962C8B-B14F-4D97-AF65-F5344CB8AC3E}">
        <p14:creationId xmlns:p14="http://schemas.microsoft.com/office/powerpoint/2010/main" val="35296959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A4C912-1C46-4054-9841-F2730E3174BF}"/>
              </a:ext>
            </a:extLst>
          </p:cNvPr>
          <p:cNvSpPr>
            <a:spLocks noGrp="1"/>
          </p:cNvSpPr>
          <p:nvPr>
            <p:ph type="ctrTitle"/>
          </p:nvPr>
        </p:nvSpPr>
        <p:spPr>
          <a:xfrm>
            <a:off x="816274" y="241540"/>
            <a:ext cx="7672118" cy="1207697"/>
          </a:xfrm>
        </p:spPr>
        <p:txBody>
          <a:bodyPr>
            <a:normAutofit fontScale="90000"/>
          </a:bodyPr>
          <a:lstStyle/>
          <a:p>
            <a:r>
              <a:rPr lang="en-US" sz="4400" dirty="0">
                <a:solidFill>
                  <a:srgbClr val="022851"/>
                </a:solidFill>
                <a:latin typeface="Proxima Nova" panose="02000506030000020004" pitchFamily="50" charset="0"/>
              </a:rPr>
              <a:t>What is UCD’s Clery Act Geography?</a:t>
            </a:r>
            <a:endParaRPr lang="en-US" sz="2700" i="1" dirty="0">
              <a:solidFill>
                <a:srgbClr val="022851"/>
              </a:solidFill>
            </a:endParaRPr>
          </a:p>
        </p:txBody>
      </p:sp>
      <p:pic>
        <p:nvPicPr>
          <p:cNvPr id="5" name="Picture 4">
            <a:extLst>
              <a:ext uri="{FF2B5EF4-FFF2-40B4-BE49-F238E27FC236}">
                <a16:creationId xmlns:a16="http://schemas.microsoft.com/office/drawing/2014/main" id="{A68A3ED8-91B0-4E61-942E-4D539828693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079466" y="6357667"/>
            <a:ext cx="1892011" cy="327423"/>
          </a:xfrm>
          <a:prstGeom prst="rect">
            <a:avLst/>
          </a:prstGeom>
        </p:spPr>
      </p:pic>
      <p:sp>
        <p:nvSpPr>
          <p:cNvPr id="6" name="Subtitle 2">
            <a:extLst>
              <a:ext uri="{FF2B5EF4-FFF2-40B4-BE49-F238E27FC236}">
                <a16:creationId xmlns:a16="http://schemas.microsoft.com/office/drawing/2014/main" id="{E06B770C-1961-471B-B24E-44D94ADBD710}"/>
              </a:ext>
            </a:extLst>
          </p:cNvPr>
          <p:cNvSpPr txBox="1">
            <a:spLocks/>
          </p:cNvSpPr>
          <p:nvPr/>
        </p:nvSpPr>
        <p:spPr>
          <a:xfrm>
            <a:off x="112143" y="1820175"/>
            <a:ext cx="10429335" cy="4028535"/>
          </a:xfrm>
          <a:prstGeom prst="rect">
            <a:avLst/>
          </a:prstGeom>
        </p:spPr>
        <p:txBody>
          <a:bodyPr vert="horz" lIns="91440" tIns="45720" rIns="91440" bIns="45720" numCol="2"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lvl="1" algn="l"/>
            <a:endParaRPr lang="en-US" dirty="0"/>
          </a:p>
          <a:p>
            <a:pPr marL="800100" lvl="1" indent="-342900" algn="l">
              <a:buFont typeface="Arial" panose="020B0604020202020204" pitchFamily="34" charset="0"/>
              <a:buChar char="•"/>
            </a:pPr>
            <a:endParaRPr lang="en-US" dirty="0"/>
          </a:p>
        </p:txBody>
      </p:sp>
      <p:sp>
        <p:nvSpPr>
          <p:cNvPr id="7" name="Subtitle 2">
            <a:extLst>
              <a:ext uri="{FF2B5EF4-FFF2-40B4-BE49-F238E27FC236}">
                <a16:creationId xmlns:a16="http://schemas.microsoft.com/office/drawing/2014/main" id="{19EB5F30-8BC3-46D2-9ECB-1B7EB0176547}"/>
              </a:ext>
            </a:extLst>
          </p:cNvPr>
          <p:cNvSpPr txBox="1">
            <a:spLocks/>
          </p:cNvSpPr>
          <p:nvPr/>
        </p:nvSpPr>
        <p:spPr>
          <a:xfrm>
            <a:off x="439947" y="1449238"/>
            <a:ext cx="8126083" cy="4028535"/>
          </a:xfrm>
          <a:prstGeom prst="rect">
            <a:avLst/>
          </a:prstGeom>
        </p:spPr>
        <p:txBody>
          <a:bodyPr vert="horz" lIns="91440" tIns="45720" rIns="91440" bIns="45720" numCol="1"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lvl="1" algn="l"/>
            <a:r>
              <a:rPr lang="en-US" b="1" dirty="0">
                <a:solidFill>
                  <a:srgbClr val="022851"/>
                </a:solidFill>
              </a:rPr>
              <a:t>UCD’s Clery Act geography </a:t>
            </a:r>
            <a:r>
              <a:rPr lang="en-US" dirty="0">
                <a:solidFill>
                  <a:srgbClr val="022851"/>
                </a:solidFill>
              </a:rPr>
              <a:t>includes:</a:t>
            </a:r>
          </a:p>
          <a:p>
            <a:pPr marL="800100" lvl="1" indent="-342900" algn="l">
              <a:buFont typeface="Arial" panose="020B0604020202020204" pitchFamily="34" charset="0"/>
              <a:buChar char="•"/>
            </a:pPr>
            <a:r>
              <a:rPr lang="en-US" dirty="0">
                <a:solidFill>
                  <a:srgbClr val="022851"/>
                </a:solidFill>
              </a:rPr>
              <a:t>Davis or UCD Health campus property</a:t>
            </a:r>
          </a:p>
          <a:p>
            <a:pPr marL="800100" lvl="1" indent="-342900" algn="l">
              <a:buFont typeface="Arial" panose="020B0604020202020204" pitchFamily="34" charset="0"/>
              <a:buChar char="•"/>
            </a:pPr>
            <a:r>
              <a:rPr lang="en-US" dirty="0">
                <a:solidFill>
                  <a:srgbClr val="022851"/>
                </a:solidFill>
              </a:rPr>
              <a:t>Public property immediately adjacent to the Davis or Health Campus</a:t>
            </a:r>
          </a:p>
          <a:p>
            <a:pPr marL="800100" lvl="1" indent="-342900" algn="l">
              <a:buFont typeface="Arial" panose="020B0604020202020204" pitchFamily="34" charset="0"/>
              <a:buChar char="•"/>
            </a:pPr>
            <a:r>
              <a:rPr lang="en-US" dirty="0">
                <a:solidFill>
                  <a:srgbClr val="022851"/>
                </a:solidFill>
              </a:rPr>
              <a:t>Any off-campus location rented/owned by UCD, </a:t>
            </a:r>
            <a:r>
              <a:rPr lang="en-US" i="1" dirty="0">
                <a:solidFill>
                  <a:srgbClr val="022851"/>
                </a:solidFill>
              </a:rPr>
              <a:t>including practice facilities</a:t>
            </a:r>
            <a:r>
              <a:rPr lang="en-US" dirty="0">
                <a:solidFill>
                  <a:srgbClr val="022851"/>
                </a:solidFill>
              </a:rPr>
              <a:t>, </a:t>
            </a:r>
            <a:r>
              <a:rPr lang="en-US" i="1" dirty="0">
                <a:solidFill>
                  <a:srgbClr val="022851"/>
                </a:solidFill>
              </a:rPr>
              <a:t>paid lodging (&gt;2 nights), </a:t>
            </a:r>
            <a:r>
              <a:rPr lang="en-US" dirty="0">
                <a:solidFill>
                  <a:srgbClr val="022851"/>
                </a:solidFill>
              </a:rPr>
              <a:t>and sorority/fraternity Chapter houses  </a:t>
            </a:r>
          </a:p>
          <a:p>
            <a:pPr lvl="1" algn="l"/>
            <a:endParaRPr lang="en-US" dirty="0"/>
          </a:p>
        </p:txBody>
      </p:sp>
      <p:pic>
        <p:nvPicPr>
          <p:cNvPr id="3" name="Picture 2">
            <a:extLst>
              <a:ext uri="{FF2B5EF4-FFF2-40B4-BE49-F238E27FC236}">
                <a16:creationId xmlns:a16="http://schemas.microsoft.com/office/drawing/2014/main" id="{CB2BDFAF-6297-430A-A171-6554E82ECE5E}"/>
              </a:ext>
            </a:extLst>
          </p:cNvPr>
          <p:cNvPicPr>
            <a:picLocks noChangeAspect="1"/>
          </p:cNvPicPr>
          <p:nvPr/>
        </p:nvPicPr>
        <p:blipFill>
          <a:blip r:embed="rId3"/>
          <a:stretch>
            <a:fillRect/>
          </a:stretch>
        </p:blipFill>
        <p:spPr>
          <a:xfrm>
            <a:off x="1823474" y="3521052"/>
            <a:ext cx="4540501" cy="3095408"/>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3356779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A4C912-1C46-4054-9841-F2730E3174BF}"/>
              </a:ext>
            </a:extLst>
          </p:cNvPr>
          <p:cNvSpPr>
            <a:spLocks noGrp="1"/>
          </p:cNvSpPr>
          <p:nvPr>
            <p:ph type="ctrTitle"/>
          </p:nvPr>
        </p:nvSpPr>
        <p:spPr>
          <a:xfrm>
            <a:off x="816274" y="241540"/>
            <a:ext cx="7672118" cy="1207697"/>
          </a:xfrm>
        </p:spPr>
        <p:txBody>
          <a:bodyPr>
            <a:normAutofit/>
          </a:bodyPr>
          <a:lstStyle/>
          <a:p>
            <a:r>
              <a:rPr lang="en-US" sz="4400" dirty="0">
                <a:solidFill>
                  <a:srgbClr val="022851"/>
                </a:solidFill>
                <a:latin typeface="Proxima Nova" panose="02000506030000020004" pitchFamily="50" charset="0"/>
              </a:rPr>
              <a:t>What are Clery Act crimes?</a:t>
            </a:r>
            <a:endParaRPr lang="en-US" sz="2700" i="1" dirty="0">
              <a:solidFill>
                <a:srgbClr val="022851"/>
              </a:solidFill>
            </a:endParaRPr>
          </a:p>
        </p:txBody>
      </p:sp>
      <p:pic>
        <p:nvPicPr>
          <p:cNvPr id="5" name="Picture 4">
            <a:extLst>
              <a:ext uri="{FF2B5EF4-FFF2-40B4-BE49-F238E27FC236}">
                <a16:creationId xmlns:a16="http://schemas.microsoft.com/office/drawing/2014/main" id="{A68A3ED8-91B0-4E61-942E-4D539828693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079466" y="6357667"/>
            <a:ext cx="1892011" cy="327423"/>
          </a:xfrm>
          <a:prstGeom prst="rect">
            <a:avLst/>
          </a:prstGeom>
        </p:spPr>
      </p:pic>
      <p:sp>
        <p:nvSpPr>
          <p:cNvPr id="6" name="Subtitle 2">
            <a:extLst>
              <a:ext uri="{FF2B5EF4-FFF2-40B4-BE49-F238E27FC236}">
                <a16:creationId xmlns:a16="http://schemas.microsoft.com/office/drawing/2014/main" id="{E06B770C-1961-471B-B24E-44D94ADBD710}"/>
              </a:ext>
            </a:extLst>
          </p:cNvPr>
          <p:cNvSpPr txBox="1">
            <a:spLocks/>
          </p:cNvSpPr>
          <p:nvPr/>
        </p:nvSpPr>
        <p:spPr>
          <a:xfrm>
            <a:off x="513271" y="1471681"/>
            <a:ext cx="8117457" cy="1593708"/>
          </a:xfrm>
          <a:prstGeom prst="rect">
            <a:avLst/>
          </a:prstGeom>
          <a:ln>
            <a:solidFill>
              <a:schemeClr val="tx1"/>
            </a:solidFill>
          </a:ln>
        </p:spPr>
        <p:txBody>
          <a:bodyPr vert="horz" lIns="91440" tIns="45720" rIns="91440" bIns="45720" numCol="2" rtlCol="0">
            <a:normAutofit fontScale="92500" lnSpcReduction="1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800100" lvl="1" indent="-342900" algn="l">
              <a:buFont typeface="Arial" panose="020B0604020202020204" pitchFamily="34" charset="0"/>
              <a:buChar char="•"/>
            </a:pPr>
            <a:r>
              <a:rPr lang="en-US" sz="2200" dirty="0">
                <a:solidFill>
                  <a:srgbClr val="022851"/>
                </a:solidFill>
              </a:rPr>
              <a:t>Murder / Manslaughter</a:t>
            </a:r>
          </a:p>
          <a:p>
            <a:pPr marL="800100" lvl="1" indent="-342900" algn="l">
              <a:buFont typeface="Arial" panose="020B0604020202020204" pitchFamily="34" charset="0"/>
              <a:buChar char="•"/>
            </a:pPr>
            <a:r>
              <a:rPr lang="en-US" sz="2200" dirty="0">
                <a:solidFill>
                  <a:srgbClr val="022851"/>
                </a:solidFill>
              </a:rPr>
              <a:t>Rape</a:t>
            </a:r>
          </a:p>
          <a:p>
            <a:pPr marL="800100" lvl="1" indent="-342900" algn="l">
              <a:buFont typeface="Arial" panose="020B0604020202020204" pitchFamily="34" charset="0"/>
              <a:buChar char="•"/>
            </a:pPr>
            <a:r>
              <a:rPr lang="en-US" sz="2200" dirty="0">
                <a:solidFill>
                  <a:srgbClr val="022851"/>
                </a:solidFill>
              </a:rPr>
              <a:t>Fondling</a:t>
            </a:r>
          </a:p>
          <a:p>
            <a:pPr marL="800100" lvl="1" indent="-342900" algn="l">
              <a:buFont typeface="Arial" panose="020B0604020202020204" pitchFamily="34" charset="0"/>
              <a:buChar char="•"/>
            </a:pPr>
            <a:r>
              <a:rPr lang="en-US" sz="2200" dirty="0">
                <a:solidFill>
                  <a:srgbClr val="022851"/>
                </a:solidFill>
              </a:rPr>
              <a:t>Incest</a:t>
            </a:r>
          </a:p>
          <a:p>
            <a:pPr marL="800100" lvl="1" indent="-342900" algn="l">
              <a:buFont typeface="Arial" panose="020B0604020202020204" pitchFamily="34" charset="0"/>
              <a:buChar char="•"/>
            </a:pPr>
            <a:r>
              <a:rPr lang="en-US" sz="2200" dirty="0">
                <a:solidFill>
                  <a:srgbClr val="022851"/>
                </a:solidFill>
              </a:rPr>
              <a:t>Statutory Rape</a:t>
            </a:r>
          </a:p>
          <a:p>
            <a:pPr marL="800100" lvl="1" indent="-342900" algn="l">
              <a:buFont typeface="Arial" panose="020B0604020202020204" pitchFamily="34" charset="0"/>
              <a:buChar char="•"/>
            </a:pPr>
            <a:r>
              <a:rPr lang="en-US" sz="2200" dirty="0">
                <a:solidFill>
                  <a:srgbClr val="022851"/>
                </a:solidFill>
              </a:rPr>
              <a:t>Robbery</a:t>
            </a:r>
          </a:p>
          <a:p>
            <a:pPr marL="800100" lvl="1" indent="-342900" algn="l">
              <a:buFont typeface="Arial" panose="020B0604020202020204" pitchFamily="34" charset="0"/>
              <a:buChar char="•"/>
            </a:pPr>
            <a:r>
              <a:rPr lang="en-US" sz="2200" dirty="0">
                <a:solidFill>
                  <a:srgbClr val="022851"/>
                </a:solidFill>
              </a:rPr>
              <a:t>Aggravated Assault</a:t>
            </a:r>
          </a:p>
          <a:p>
            <a:pPr marL="800100" lvl="1" indent="-342900" algn="l">
              <a:buFont typeface="Arial" panose="020B0604020202020204" pitchFamily="34" charset="0"/>
              <a:buChar char="•"/>
            </a:pPr>
            <a:r>
              <a:rPr lang="en-US" sz="2200" dirty="0">
                <a:solidFill>
                  <a:srgbClr val="022851"/>
                </a:solidFill>
              </a:rPr>
              <a:t>Burglary</a:t>
            </a:r>
          </a:p>
          <a:p>
            <a:pPr marL="800100" lvl="1" indent="-342900" algn="l">
              <a:buFont typeface="Arial" panose="020B0604020202020204" pitchFamily="34" charset="0"/>
              <a:buChar char="•"/>
            </a:pPr>
            <a:r>
              <a:rPr lang="en-US" sz="2200" dirty="0">
                <a:solidFill>
                  <a:srgbClr val="022851"/>
                </a:solidFill>
              </a:rPr>
              <a:t>Motor Vehicle Theft</a:t>
            </a:r>
          </a:p>
          <a:p>
            <a:pPr marL="800100" lvl="1" indent="-342900" algn="l">
              <a:buFont typeface="Arial" panose="020B0604020202020204" pitchFamily="34" charset="0"/>
              <a:buChar char="•"/>
            </a:pPr>
            <a:r>
              <a:rPr lang="en-US" sz="2200" dirty="0">
                <a:solidFill>
                  <a:srgbClr val="022851"/>
                </a:solidFill>
              </a:rPr>
              <a:t>Arson</a:t>
            </a:r>
          </a:p>
        </p:txBody>
      </p:sp>
      <p:sp>
        <p:nvSpPr>
          <p:cNvPr id="3" name="Subtitle 2">
            <a:extLst>
              <a:ext uri="{FF2B5EF4-FFF2-40B4-BE49-F238E27FC236}">
                <a16:creationId xmlns:a16="http://schemas.microsoft.com/office/drawing/2014/main" id="{09388720-AD59-8B4C-22A9-798D8F34A705}"/>
              </a:ext>
            </a:extLst>
          </p:cNvPr>
          <p:cNvSpPr txBox="1">
            <a:spLocks/>
          </p:cNvSpPr>
          <p:nvPr/>
        </p:nvSpPr>
        <p:spPr>
          <a:xfrm>
            <a:off x="513271" y="3099114"/>
            <a:ext cx="8117457" cy="1481512"/>
          </a:xfrm>
          <a:prstGeom prst="rect">
            <a:avLst/>
          </a:prstGeom>
          <a:ln>
            <a:solidFill>
              <a:schemeClr val="tx1"/>
            </a:solidFill>
          </a:ln>
        </p:spPr>
        <p:txBody>
          <a:bodyPr vert="horz" lIns="91440" tIns="45720" rIns="91440" bIns="45720" numCol="1" rtlCol="0">
            <a:normAutofit fontScale="925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800100" lvl="1" indent="-342900" algn="l">
              <a:buFont typeface="Arial" panose="020B0604020202020204" pitchFamily="34" charset="0"/>
              <a:buChar char="•"/>
            </a:pPr>
            <a:r>
              <a:rPr lang="en-US" sz="1800" dirty="0">
                <a:solidFill>
                  <a:srgbClr val="022851"/>
                </a:solidFill>
              </a:rPr>
              <a:t>Any of the above crimes, </a:t>
            </a:r>
            <a:r>
              <a:rPr lang="en-US" sz="1800" i="1" dirty="0">
                <a:solidFill>
                  <a:srgbClr val="022851"/>
                </a:solidFill>
              </a:rPr>
              <a:t>PLUS</a:t>
            </a:r>
            <a:r>
              <a:rPr lang="en-US" sz="1800" dirty="0">
                <a:solidFill>
                  <a:srgbClr val="022851"/>
                </a:solidFill>
              </a:rPr>
              <a:t> </a:t>
            </a:r>
            <a:r>
              <a:rPr lang="fr-FR" sz="1800" dirty="0" err="1">
                <a:solidFill>
                  <a:srgbClr val="022851"/>
                </a:solidFill>
              </a:rPr>
              <a:t>larceny</a:t>
            </a:r>
            <a:r>
              <a:rPr lang="fr-FR" sz="1800" dirty="0">
                <a:solidFill>
                  <a:srgbClr val="022851"/>
                </a:solidFill>
              </a:rPr>
              <a:t>, simple </a:t>
            </a:r>
            <a:r>
              <a:rPr lang="fr-FR" sz="1800" dirty="0" err="1">
                <a:solidFill>
                  <a:srgbClr val="022851"/>
                </a:solidFill>
              </a:rPr>
              <a:t>assault</a:t>
            </a:r>
            <a:r>
              <a:rPr lang="fr-FR" sz="1800" dirty="0">
                <a:solidFill>
                  <a:srgbClr val="022851"/>
                </a:solidFill>
              </a:rPr>
              <a:t>, intimidation, destruction/</a:t>
            </a:r>
            <a:r>
              <a:rPr lang="fr-FR" sz="1800" dirty="0" err="1">
                <a:solidFill>
                  <a:srgbClr val="022851"/>
                </a:solidFill>
              </a:rPr>
              <a:t>vandalism</a:t>
            </a:r>
            <a:endParaRPr lang="fr-FR" sz="1800" dirty="0">
              <a:solidFill>
                <a:srgbClr val="022851"/>
              </a:solidFill>
            </a:endParaRPr>
          </a:p>
          <a:p>
            <a:pPr marL="1257300" lvl="2" indent="-342900" algn="l">
              <a:buFont typeface="Arial" panose="020B0604020202020204" pitchFamily="34" charset="0"/>
              <a:buChar char="•"/>
            </a:pPr>
            <a:r>
              <a:rPr lang="fr-FR" sz="2000" i="1" dirty="0">
                <a:solidFill>
                  <a:srgbClr val="022851"/>
                </a:solidFill>
              </a:rPr>
              <a:t>IF</a:t>
            </a:r>
            <a:r>
              <a:rPr lang="fr-FR" sz="2000" dirty="0">
                <a:solidFill>
                  <a:srgbClr val="022851"/>
                </a:solidFill>
              </a:rPr>
              <a:t> </a:t>
            </a:r>
            <a:r>
              <a:rPr lang="fr-FR" sz="2000" dirty="0" err="1">
                <a:solidFill>
                  <a:srgbClr val="022851"/>
                </a:solidFill>
              </a:rPr>
              <a:t>they</a:t>
            </a:r>
            <a:r>
              <a:rPr lang="fr-FR" sz="2000" dirty="0">
                <a:solidFill>
                  <a:srgbClr val="022851"/>
                </a:solidFill>
              </a:rPr>
              <a:t> </a:t>
            </a:r>
            <a:r>
              <a:rPr lang="fr-FR" sz="2000" dirty="0" err="1">
                <a:solidFill>
                  <a:srgbClr val="022851"/>
                </a:solidFill>
              </a:rPr>
              <a:t>also</a:t>
            </a:r>
            <a:r>
              <a:rPr lang="fr-FR" sz="2000" dirty="0">
                <a:solidFill>
                  <a:srgbClr val="022851"/>
                </a:solidFill>
              </a:rPr>
              <a:t> </a:t>
            </a:r>
            <a:r>
              <a:rPr lang="en-US" dirty="0">
                <a:solidFill>
                  <a:srgbClr val="022851"/>
                </a:solidFill>
              </a:rPr>
              <a:t>include evidence that the victim was intentionally selected because of the perpetrator’s bias against the victim’s race, gender, gender identity, religion, sexual orientation, ethnicity, national origin, or disability.</a:t>
            </a:r>
          </a:p>
          <a:p>
            <a:pPr marL="800100" lvl="1" indent="-342900" algn="l">
              <a:buFont typeface="Arial" panose="020B0604020202020204" pitchFamily="34" charset="0"/>
              <a:buChar char="•"/>
            </a:pPr>
            <a:endParaRPr lang="fr-FR" sz="2200" dirty="0">
              <a:solidFill>
                <a:srgbClr val="022851"/>
              </a:solidFill>
            </a:endParaRPr>
          </a:p>
          <a:p>
            <a:pPr marL="800100" lvl="1" indent="-342900" algn="l">
              <a:buFont typeface="Arial" panose="020B0604020202020204" pitchFamily="34" charset="0"/>
              <a:buChar char="•"/>
            </a:pPr>
            <a:endParaRPr lang="en-US" sz="2200" dirty="0">
              <a:solidFill>
                <a:srgbClr val="022851"/>
              </a:solidFill>
            </a:endParaRPr>
          </a:p>
        </p:txBody>
      </p:sp>
      <p:sp>
        <p:nvSpPr>
          <p:cNvPr id="4" name="Subtitle 2">
            <a:extLst>
              <a:ext uri="{FF2B5EF4-FFF2-40B4-BE49-F238E27FC236}">
                <a16:creationId xmlns:a16="http://schemas.microsoft.com/office/drawing/2014/main" id="{D8577795-7296-3D91-4763-0D3659A28E06}"/>
              </a:ext>
            </a:extLst>
          </p:cNvPr>
          <p:cNvSpPr txBox="1">
            <a:spLocks/>
          </p:cNvSpPr>
          <p:nvPr/>
        </p:nvSpPr>
        <p:spPr>
          <a:xfrm>
            <a:off x="513270" y="4605796"/>
            <a:ext cx="8117457" cy="416453"/>
          </a:xfrm>
          <a:prstGeom prst="rect">
            <a:avLst/>
          </a:prstGeom>
          <a:ln>
            <a:solidFill>
              <a:schemeClr val="tx1"/>
            </a:solidFill>
          </a:ln>
        </p:spPr>
        <p:txBody>
          <a:bodyPr vert="horz" lIns="91440" tIns="45720" rIns="91440" bIns="45720" numCol="1"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800100" lvl="1" indent="-342900" algn="l">
              <a:buFont typeface="Arial" panose="020B0604020202020204" pitchFamily="34" charset="0"/>
              <a:buChar char="•"/>
            </a:pPr>
            <a:r>
              <a:rPr lang="en-US" sz="2200" dirty="0">
                <a:solidFill>
                  <a:srgbClr val="022851"/>
                </a:solidFill>
              </a:rPr>
              <a:t>Domestic Violence, Dating Violence, Stalking</a:t>
            </a:r>
            <a:endParaRPr lang="en-US" dirty="0">
              <a:solidFill>
                <a:srgbClr val="022851"/>
              </a:solidFill>
            </a:endParaRPr>
          </a:p>
          <a:p>
            <a:pPr marL="800100" lvl="1" indent="-342900" algn="l">
              <a:buFont typeface="Arial" panose="020B0604020202020204" pitchFamily="34" charset="0"/>
              <a:buChar char="•"/>
            </a:pPr>
            <a:endParaRPr lang="fr-FR" sz="2200" dirty="0">
              <a:solidFill>
                <a:srgbClr val="022851"/>
              </a:solidFill>
            </a:endParaRPr>
          </a:p>
          <a:p>
            <a:pPr marL="800100" lvl="1" indent="-342900" algn="l">
              <a:buFont typeface="Arial" panose="020B0604020202020204" pitchFamily="34" charset="0"/>
              <a:buChar char="•"/>
            </a:pPr>
            <a:endParaRPr lang="en-US" sz="2200" dirty="0">
              <a:solidFill>
                <a:srgbClr val="022851"/>
              </a:solidFill>
            </a:endParaRPr>
          </a:p>
        </p:txBody>
      </p:sp>
      <p:sp>
        <p:nvSpPr>
          <p:cNvPr id="7" name="Subtitle 2">
            <a:extLst>
              <a:ext uri="{FF2B5EF4-FFF2-40B4-BE49-F238E27FC236}">
                <a16:creationId xmlns:a16="http://schemas.microsoft.com/office/drawing/2014/main" id="{75C51E2D-F407-BA57-4309-4150C03A22F7}"/>
              </a:ext>
            </a:extLst>
          </p:cNvPr>
          <p:cNvSpPr txBox="1">
            <a:spLocks/>
          </p:cNvSpPr>
          <p:nvPr/>
        </p:nvSpPr>
        <p:spPr>
          <a:xfrm>
            <a:off x="523057" y="5050377"/>
            <a:ext cx="8117457" cy="549278"/>
          </a:xfrm>
          <a:prstGeom prst="rect">
            <a:avLst/>
          </a:prstGeom>
          <a:ln>
            <a:solidFill>
              <a:schemeClr val="tx1"/>
            </a:solidFill>
          </a:ln>
        </p:spPr>
        <p:txBody>
          <a:bodyPr vert="horz" lIns="91440" tIns="45720" rIns="91440" bIns="45720" numCol="1" rtlCol="0">
            <a:normAutofit fontScale="925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800100" lvl="1" indent="-342900" algn="l">
              <a:buFont typeface="Arial" panose="020B0604020202020204" pitchFamily="34" charset="0"/>
              <a:buChar char="•"/>
            </a:pPr>
            <a:r>
              <a:rPr lang="en-US" sz="2200" dirty="0">
                <a:solidFill>
                  <a:srgbClr val="022851"/>
                </a:solidFill>
              </a:rPr>
              <a:t>Arrests or Disciplinary Referrals for Weapons/Drug/Liquor Law Violations</a:t>
            </a:r>
            <a:endParaRPr lang="fr-FR" sz="2200" dirty="0">
              <a:solidFill>
                <a:srgbClr val="022851"/>
              </a:solidFill>
            </a:endParaRPr>
          </a:p>
          <a:p>
            <a:pPr marL="800100" lvl="1" indent="-342900" algn="l">
              <a:buFont typeface="Arial" panose="020B0604020202020204" pitchFamily="34" charset="0"/>
              <a:buChar char="•"/>
            </a:pPr>
            <a:endParaRPr lang="en-US" sz="2200" dirty="0">
              <a:solidFill>
                <a:srgbClr val="022851"/>
              </a:solidFill>
            </a:endParaRPr>
          </a:p>
        </p:txBody>
      </p:sp>
      <p:sp>
        <p:nvSpPr>
          <p:cNvPr id="8" name="Subtitle 2">
            <a:extLst>
              <a:ext uri="{FF2B5EF4-FFF2-40B4-BE49-F238E27FC236}">
                <a16:creationId xmlns:a16="http://schemas.microsoft.com/office/drawing/2014/main" id="{582AB77E-0A36-19DC-BAE3-655565C3D326}"/>
              </a:ext>
            </a:extLst>
          </p:cNvPr>
          <p:cNvSpPr txBox="1">
            <a:spLocks/>
          </p:cNvSpPr>
          <p:nvPr/>
        </p:nvSpPr>
        <p:spPr>
          <a:xfrm>
            <a:off x="537441" y="5625472"/>
            <a:ext cx="8117457" cy="443934"/>
          </a:xfrm>
          <a:prstGeom prst="rect">
            <a:avLst/>
          </a:prstGeom>
          <a:ln>
            <a:solidFill>
              <a:schemeClr val="tx1"/>
            </a:solidFill>
          </a:ln>
        </p:spPr>
        <p:txBody>
          <a:bodyPr vert="horz" lIns="91440" tIns="45720" rIns="91440" bIns="45720" numCol="1" rtlCol="0">
            <a:normAutofit fontScale="92500" lnSpcReduction="1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800100" lvl="1" indent="-342900" algn="l">
              <a:spcBef>
                <a:spcPts val="0"/>
              </a:spcBef>
              <a:buFont typeface="Arial" panose="020B0604020202020204" pitchFamily="34" charset="0"/>
              <a:buChar char="•"/>
            </a:pPr>
            <a:r>
              <a:rPr lang="en-US" sz="3000" i="1" dirty="0">
                <a:solidFill>
                  <a:srgbClr val="FF0000"/>
                </a:solidFill>
              </a:rPr>
              <a:t>HAZING</a:t>
            </a:r>
            <a:endParaRPr lang="fr-FR" sz="3000" i="1" dirty="0">
              <a:solidFill>
                <a:srgbClr val="FF0000"/>
              </a:solidFill>
            </a:endParaRPr>
          </a:p>
          <a:p>
            <a:pPr marL="800100" lvl="1" indent="-342900" algn="l">
              <a:buFont typeface="Arial" panose="020B0604020202020204" pitchFamily="34" charset="0"/>
              <a:buChar char="•"/>
            </a:pPr>
            <a:endParaRPr lang="en-US" sz="2200" dirty="0">
              <a:solidFill>
                <a:srgbClr val="022851"/>
              </a:solidFill>
            </a:endParaRPr>
          </a:p>
        </p:txBody>
      </p:sp>
    </p:spTree>
    <p:extLst>
      <p:ext uri="{BB962C8B-B14F-4D97-AF65-F5344CB8AC3E}">
        <p14:creationId xmlns:p14="http://schemas.microsoft.com/office/powerpoint/2010/main" val="35933775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A4C912-1C46-4054-9841-F2730E3174BF}"/>
              </a:ext>
            </a:extLst>
          </p:cNvPr>
          <p:cNvSpPr>
            <a:spLocks noGrp="1"/>
          </p:cNvSpPr>
          <p:nvPr>
            <p:ph type="ctrTitle"/>
          </p:nvPr>
        </p:nvSpPr>
        <p:spPr>
          <a:xfrm>
            <a:off x="816274" y="241540"/>
            <a:ext cx="7672118" cy="733245"/>
          </a:xfrm>
        </p:spPr>
        <p:txBody>
          <a:bodyPr>
            <a:normAutofit/>
          </a:bodyPr>
          <a:lstStyle/>
          <a:p>
            <a:r>
              <a:rPr lang="en-US" sz="4400" dirty="0">
                <a:solidFill>
                  <a:srgbClr val="022851"/>
                </a:solidFill>
                <a:latin typeface="Proxima Nova" panose="02000506030000020004" pitchFamily="50" charset="0"/>
              </a:rPr>
              <a:t>What are Clery Act crimes?</a:t>
            </a:r>
            <a:endParaRPr lang="en-US" sz="2700" i="1" dirty="0">
              <a:solidFill>
                <a:srgbClr val="022851"/>
              </a:solidFill>
            </a:endParaRPr>
          </a:p>
        </p:txBody>
      </p:sp>
      <p:pic>
        <p:nvPicPr>
          <p:cNvPr id="5" name="Picture 4">
            <a:extLst>
              <a:ext uri="{FF2B5EF4-FFF2-40B4-BE49-F238E27FC236}">
                <a16:creationId xmlns:a16="http://schemas.microsoft.com/office/drawing/2014/main" id="{A68A3ED8-91B0-4E61-942E-4D539828693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079466" y="6357667"/>
            <a:ext cx="1892011" cy="327423"/>
          </a:xfrm>
          <a:prstGeom prst="rect">
            <a:avLst/>
          </a:prstGeom>
        </p:spPr>
      </p:pic>
      <p:sp>
        <p:nvSpPr>
          <p:cNvPr id="6" name="Subtitle 2">
            <a:extLst>
              <a:ext uri="{FF2B5EF4-FFF2-40B4-BE49-F238E27FC236}">
                <a16:creationId xmlns:a16="http://schemas.microsoft.com/office/drawing/2014/main" id="{E06B770C-1961-471B-B24E-44D94ADBD710}"/>
              </a:ext>
            </a:extLst>
          </p:cNvPr>
          <p:cNvSpPr txBox="1">
            <a:spLocks/>
          </p:cNvSpPr>
          <p:nvPr/>
        </p:nvSpPr>
        <p:spPr>
          <a:xfrm>
            <a:off x="513271" y="1121437"/>
            <a:ext cx="8117457" cy="3821500"/>
          </a:xfrm>
          <a:prstGeom prst="rect">
            <a:avLst/>
          </a:prstGeom>
        </p:spPr>
        <p:txBody>
          <a:bodyPr vert="horz" lIns="91440" tIns="45720" rIns="91440" bIns="45720" numCol="1"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lvl="1" algn="l"/>
            <a:r>
              <a:rPr lang="en-US" b="1" dirty="0">
                <a:solidFill>
                  <a:srgbClr val="022851"/>
                </a:solidFill>
              </a:rPr>
              <a:t>Clery Act crimes, abridged:</a:t>
            </a:r>
          </a:p>
          <a:p>
            <a:pPr marL="800100" lvl="1" indent="-342900" algn="l">
              <a:buFont typeface="Arial" panose="020B0604020202020204" pitchFamily="34" charset="0"/>
              <a:buChar char="•"/>
            </a:pPr>
            <a:r>
              <a:rPr lang="en-US" dirty="0">
                <a:solidFill>
                  <a:srgbClr val="022851"/>
                </a:solidFill>
              </a:rPr>
              <a:t>Violent crimes, including Sexual Violence and Relationship Violence</a:t>
            </a:r>
          </a:p>
          <a:p>
            <a:pPr marL="800100" lvl="1" indent="-342900" algn="l">
              <a:buFont typeface="Arial" panose="020B0604020202020204" pitchFamily="34" charset="0"/>
              <a:buChar char="•"/>
            </a:pPr>
            <a:r>
              <a:rPr lang="en-US" dirty="0">
                <a:solidFill>
                  <a:srgbClr val="022851"/>
                </a:solidFill>
              </a:rPr>
              <a:t>Theft and Arson</a:t>
            </a:r>
          </a:p>
          <a:p>
            <a:pPr marL="800100" lvl="1" indent="-342900" algn="l">
              <a:buFont typeface="Arial" panose="020B0604020202020204" pitchFamily="34" charset="0"/>
              <a:buChar char="•"/>
            </a:pPr>
            <a:r>
              <a:rPr lang="en-US" dirty="0">
                <a:solidFill>
                  <a:srgbClr val="022851"/>
                </a:solidFill>
              </a:rPr>
              <a:t>Weapons/Drugs/Alcohol</a:t>
            </a:r>
          </a:p>
          <a:p>
            <a:pPr marL="800100" lvl="1" indent="-342900" algn="l">
              <a:buFont typeface="Arial" panose="020B0604020202020204" pitchFamily="34" charset="0"/>
              <a:buChar char="•"/>
            </a:pPr>
            <a:r>
              <a:rPr lang="en-US" dirty="0">
                <a:solidFill>
                  <a:srgbClr val="022851"/>
                </a:solidFill>
              </a:rPr>
              <a:t>Targeted Hate Crimes</a:t>
            </a:r>
          </a:p>
          <a:p>
            <a:pPr marL="800100" lvl="1" indent="-342900" algn="l">
              <a:buFont typeface="Arial" panose="020B0604020202020204" pitchFamily="34" charset="0"/>
              <a:buChar char="•"/>
            </a:pPr>
            <a:r>
              <a:rPr lang="en-US" b="1" dirty="0">
                <a:solidFill>
                  <a:srgbClr val="FF0000"/>
                </a:solidFill>
              </a:rPr>
              <a:t>Hazing</a:t>
            </a:r>
          </a:p>
          <a:p>
            <a:pPr lvl="1" algn="l"/>
            <a:r>
              <a:rPr lang="en-US" b="1" dirty="0">
                <a:solidFill>
                  <a:srgbClr val="022851"/>
                </a:solidFill>
              </a:rPr>
              <a:t>Not sure if it’s a Clery crime on UCD’s Clery geography?</a:t>
            </a:r>
          </a:p>
          <a:p>
            <a:pPr marL="800100" lvl="1" indent="-342900" algn="l">
              <a:buFont typeface="Arial" panose="020B0604020202020204" pitchFamily="34" charset="0"/>
              <a:buChar char="•"/>
            </a:pPr>
            <a:r>
              <a:rPr lang="en-US" dirty="0">
                <a:solidFill>
                  <a:srgbClr val="022851"/>
                </a:solidFill>
              </a:rPr>
              <a:t>Report it</a:t>
            </a:r>
          </a:p>
          <a:p>
            <a:pPr marL="800100" lvl="1" indent="-342900" algn="l">
              <a:buFont typeface="Arial" panose="020B0604020202020204" pitchFamily="34" charset="0"/>
              <a:buChar char="•"/>
            </a:pPr>
            <a:r>
              <a:rPr lang="en-US" dirty="0">
                <a:solidFill>
                  <a:srgbClr val="022851"/>
                </a:solidFill>
              </a:rPr>
              <a:t>Ask Joaquin</a:t>
            </a:r>
          </a:p>
          <a:p>
            <a:pPr marL="1257300" lvl="2" indent="-342900" algn="l">
              <a:buFont typeface="Arial" panose="020B0604020202020204" pitchFamily="34" charset="0"/>
              <a:buChar char="•"/>
            </a:pPr>
            <a:r>
              <a:rPr lang="en-US" dirty="0">
                <a:solidFill>
                  <a:srgbClr val="022851"/>
                </a:solidFill>
              </a:rPr>
              <a:t>jbfeliciano@ucdavis.edu or 530.752.9050</a:t>
            </a:r>
          </a:p>
          <a:p>
            <a:pPr marL="1257300" lvl="2" indent="-342900" algn="l">
              <a:buFont typeface="Arial" panose="020B0604020202020204" pitchFamily="34" charset="0"/>
              <a:buChar char="•"/>
            </a:pPr>
            <a:r>
              <a:rPr lang="en-US" dirty="0">
                <a:solidFill>
                  <a:srgbClr val="022851"/>
                </a:solidFill>
              </a:rPr>
              <a:t>clery.ucdavis.edu/</a:t>
            </a:r>
            <a:r>
              <a:rPr lang="en-US" dirty="0" err="1">
                <a:solidFill>
                  <a:srgbClr val="022851"/>
                </a:solidFill>
              </a:rPr>
              <a:t>csas</a:t>
            </a:r>
            <a:endParaRPr lang="en-US" dirty="0">
              <a:solidFill>
                <a:srgbClr val="022851"/>
              </a:solidFill>
            </a:endParaRPr>
          </a:p>
        </p:txBody>
      </p:sp>
      <p:pic>
        <p:nvPicPr>
          <p:cNvPr id="3" name="Picture 2">
            <a:extLst>
              <a:ext uri="{FF2B5EF4-FFF2-40B4-BE49-F238E27FC236}">
                <a16:creationId xmlns:a16="http://schemas.microsoft.com/office/drawing/2014/main" id="{5CE74781-9C83-4AF8-91E3-2A178693551E}"/>
              </a:ext>
            </a:extLst>
          </p:cNvPr>
          <p:cNvPicPr>
            <a:picLocks noChangeAspect="1"/>
          </p:cNvPicPr>
          <p:nvPr/>
        </p:nvPicPr>
        <p:blipFill>
          <a:blip r:embed="rId3"/>
          <a:stretch>
            <a:fillRect/>
          </a:stretch>
        </p:blipFill>
        <p:spPr>
          <a:xfrm>
            <a:off x="1549519" y="4889453"/>
            <a:ext cx="4721885" cy="169422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19987062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7CB856-1D08-1487-791E-A2F815CC344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593668D-E951-5E6D-33F5-6E8BB3271538}"/>
              </a:ext>
            </a:extLst>
          </p:cNvPr>
          <p:cNvSpPr>
            <a:spLocks noGrp="1"/>
          </p:cNvSpPr>
          <p:nvPr>
            <p:ph type="ctrTitle"/>
          </p:nvPr>
        </p:nvSpPr>
        <p:spPr>
          <a:xfrm>
            <a:off x="642118" y="214117"/>
            <a:ext cx="7497147" cy="743288"/>
          </a:xfrm>
        </p:spPr>
        <p:txBody>
          <a:bodyPr>
            <a:normAutofit fontScale="90000"/>
          </a:bodyPr>
          <a:lstStyle/>
          <a:p>
            <a:br>
              <a:rPr lang="en-US" dirty="0"/>
            </a:br>
            <a:r>
              <a:rPr lang="en-US" b="1" dirty="0"/>
              <a:t>Hazing</a:t>
            </a:r>
          </a:p>
        </p:txBody>
      </p:sp>
      <p:sp>
        <p:nvSpPr>
          <p:cNvPr id="7" name="TextBox 6">
            <a:extLst>
              <a:ext uri="{FF2B5EF4-FFF2-40B4-BE49-F238E27FC236}">
                <a16:creationId xmlns:a16="http://schemas.microsoft.com/office/drawing/2014/main" id="{6F50A200-25A5-0995-1A7A-830DBF7B7C0E}"/>
              </a:ext>
            </a:extLst>
          </p:cNvPr>
          <p:cNvSpPr txBox="1"/>
          <p:nvPr/>
        </p:nvSpPr>
        <p:spPr>
          <a:xfrm>
            <a:off x="642118" y="1061049"/>
            <a:ext cx="8001549" cy="3916457"/>
          </a:xfrm>
          <a:prstGeom prst="rect">
            <a:avLst/>
          </a:prstGeom>
          <a:noFill/>
        </p:spPr>
        <p:txBody>
          <a:bodyPr wrap="square" rtlCol="0">
            <a:spAutoFit/>
          </a:bodyPr>
          <a:lstStyle/>
          <a:p>
            <a:pPr marL="342900">
              <a:spcAft>
                <a:spcPts val="600"/>
              </a:spcAft>
            </a:pPr>
            <a:r>
              <a:rPr lang="en-US" sz="2000" dirty="0"/>
              <a:t>Hazing is defined as </a:t>
            </a:r>
            <a:r>
              <a:rPr lang="en-US" sz="2000" kern="100" dirty="0">
                <a:ea typeface="Aptos" panose="020B0004020202020204" pitchFamily="34" charset="0"/>
                <a:cs typeface="Times New Roman" panose="02020603050405020304" pitchFamily="18" charset="0"/>
              </a:rPr>
              <a:t>any intentional, knowing, or reckless act committed by a </a:t>
            </a:r>
            <a:r>
              <a:rPr lang="en-US" sz="2000" kern="100" dirty="0">
                <a:solidFill>
                  <a:srgbClr val="FF0000"/>
                </a:solidFill>
                <a:ea typeface="Aptos" panose="020B0004020202020204" pitchFamily="34" charset="0"/>
                <a:cs typeface="Times New Roman" panose="02020603050405020304" pitchFamily="18" charset="0"/>
              </a:rPr>
              <a:t>person </a:t>
            </a:r>
            <a:r>
              <a:rPr lang="en-US" sz="2000" kern="100" dirty="0">
                <a:ea typeface="Aptos" panose="020B0004020202020204" pitchFamily="34" charset="0"/>
                <a:cs typeface="Times New Roman" panose="02020603050405020304" pitchFamily="18" charset="0"/>
              </a:rPr>
              <a:t>(whether individually or in concert with other </a:t>
            </a:r>
            <a:r>
              <a:rPr lang="en-US" sz="2000" kern="100" dirty="0">
                <a:solidFill>
                  <a:srgbClr val="FF0000"/>
                </a:solidFill>
                <a:ea typeface="Aptos" panose="020B0004020202020204" pitchFamily="34" charset="0"/>
                <a:cs typeface="Times New Roman" panose="02020603050405020304" pitchFamily="18" charset="0"/>
              </a:rPr>
              <a:t>persons</a:t>
            </a:r>
            <a:r>
              <a:rPr lang="en-US" sz="2000" kern="100" dirty="0">
                <a:ea typeface="Aptos" panose="020B0004020202020204" pitchFamily="34" charset="0"/>
                <a:cs typeface="Times New Roman" panose="02020603050405020304" pitchFamily="18" charset="0"/>
              </a:rPr>
              <a:t>) against another </a:t>
            </a:r>
            <a:r>
              <a:rPr lang="en-US" sz="2000" kern="100" dirty="0">
                <a:solidFill>
                  <a:srgbClr val="FF0000"/>
                </a:solidFill>
                <a:ea typeface="Aptos" panose="020B0004020202020204" pitchFamily="34" charset="0"/>
                <a:cs typeface="Times New Roman" panose="02020603050405020304" pitchFamily="18" charset="0"/>
              </a:rPr>
              <a:t>person or persons </a:t>
            </a:r>
            <a:r>
              <a:rPr lang="en-US" sz="2000" kern="100" dirty="0">
                <a:ea typeface="Aptos" panose="020B0004020202020204" pitchFamily="34" charset="0"/>
                <a:cs typeface="Times New Roman" panose="02020603050405020304" pitchFamily="18" charset="0"/>
              </a:rPr>
              <a:t>regardless of the willingness of such other person or persons to participate, that—</a:t>
            </a:r>
          </a:p>
          <a:p>
            <a:pPr marL="685800">
              <a:spcAft>
                <a:spcPts val="600"/>
              </a:spcAft>
            </a:pPr>
            <a:r>
              <a:rPr lang="en-US" sz="2000" kern="100" dirty="0">
                <a:ea typeface="Aptos" panose="020B0004020202020204" pitchFamily="34" charset="0"/>
                <a:cs typeface="Times New Roman" panose="02020603050405020304" pitchFamily="18" charset="0"/>
              </a:rPr>
              <a:t>(I) is committed in the course of an initiation into, </a:t>
            </a:r>
            <a:r>
              <a:rPr lang="en-US" sz="2000" kern="100" dirty="0">
                <a:solidFill>
                  <a:srgbClr val="FF0000"/>
                </a:solidFill>
                <a:ea typeface="Aptos" panose="020B0004020202020204" pitchFamily="34" charset="0"/>
                <a:cs typeface="Times New Roman" panose="02020603050405020304" pitchFamily="18" charset="0"/>
              </a:rPr>
              <a:t>an affiliation with, or the maintenance of membership</a:t>
            </a:r>
            <a:r>
              <a:rPr lang="en-US" sz="2000" kern="100" dirty="0">
                <a:ea typeface="Aptos" panose="020B0004020202020204" pitchFamily="34" charset="0"/>
                <a:cs typeface="Times New Roman" panose="02020603050405020304" pitchFamily="18" charset="0"/>
              </a:rPr>
              <a:t> in, a </a:t>
            </a:r>
            <a:r>
              <a:rPr lang="en-US" sz="2000" i="1" kern="100" dirty="0">
                <a:ea typeface="Aptos" panose="020B0004020202020204" pitchFamily="34" charset="0"/>
                <a:cs typeface="Times New Roman" panose="02020603050405020304" pitchFamily="18" charset="0"/>
              </a:rPr>
              <a:t>student organization</a:t>
            </a:r>
            <a:r>
              <a:rPr lang="en-US" sz="2000" kern="100" dirty="0">
                <a:ea typeface="Aptos" panose="020B0004020202020204" pitchFamily="34" charset="0"/>
                <a:cs typeface="Times New Roman" panose="02020603050405020304" pitchFamily="18" charset="0"/>
              </a:rPr>
              <a:t>; and</a:t>
            </a:r>
          </a:p>
          <a:p>
            <a:pPr marL="685800">
              <a:spcAft>
                <a:spcPts val="600"/>
              </a:spcAft>
            </a:pPr>
            <a:r>
              <a:rPr lang="en-US" sz="2000" kern="100" dirty="0">
                <a:ea typeface="Aptos" panose="020B0004020202020204" pitchFamily="34" charset="0"/>
                <a:cs typeface="Times New Roman" panose="02020603050405020304" pitchFamily="18" charset="0"/>
              </a:rPr>
              <a:t>(II) causes or creates a risk, </a:t>
            </a:r>
            <a:r>
              <a:rPr lang="en-US" sz="2000" kern="100" dirty="0">
                <a:solidFill>
                  <a:srgbClr val="FF0000"/>
                </a:solidFill>
                <a:ea typeface="Aptos" panose="020B0004020202020204" pitchFamily="34" charset="0"/>
                <a:cs typeface="Times New Roman" panose="02020603050405020304" pitchFamily="18" charset="0"/>
              </a:rPr>
              <a:t>above the reasonable risk </a:t>
            </a:r>
            <a:r>
              <a:rPr lang="en-US" sz="2000" kern="100" dirty="0">
                <a:ea typeface="Aptos" panose="020B0004020202020204" pitchFamily="34" charset="0"/>
                <a:cs typeface="Times New Roman" panose="02020603050405020304" pitchFamily="18" charset="0"/>
              </a:rPr>
              <a:t>encountered in the course of participation in the institution of higher education or the organization (such as the physical preparation necessary for participation in an athletic team), of </a:t>
            </a:r>
            <a:r>
              <a:rPr lang="en-US" sz="2000" kern="100" dirty="0">
                <a:solidFill>
                  <a:srgbClr val="FF0000"/>
                </a:solidFill>
                <a:ea typeface="Aptos" panose="020B0004020202020204" pitchFamily="34" charset="0"/>
                <a:cs typeface="Times New Roman" panose="02020603050405020304" pitchFamily="18" charset="0"/>
              </a:rPr>
              <a:t>physical or psychological injury</a:t>
            </a:r>
            <a:r>
              <a:rPr lang="en-US" sz="2000" kern="100" dirty="0">
                <a:ea typeface="Aptos" panose="020B0004020202020204" pitchFamily="34" charset="0"/>
                <a:cs typeface="Times New Roman" panose="02020603050405020304" pitchFamily="18" charset="0"/>
              </a:rPr>
              <a:t>, including…</a:t>
            </a:r>
            <a:endParaRPr lang="en-US" sz="2000" dirty="0"/>
          </a:p>
          <a:p>
            <a:endParaRPr lang="en-US" sz="1350" dirty="0"/>
          </a:p>
        </p:txBody>
      </p:sp>
    </p:spTree>
    <p:extLst>
      <p:ext uri="{BB962C8B-B14F-4D97-AF65-F5344CB8AC3E}">
        <p14:creationId xmlns:p14="http://schemas.microsoft.com/office/powerpoint/2010/main" val="384854271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680</TotalTime>
  <Words>1698</Words>
  <Application>Microsoft Office PowerPoint</Application>
  <PresentationFormat>On-screen Show (4:3)</PresentationFormat>
  <Paragraphs>176</Paragraphs>
  <Slides>19</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19</vt:i4>
      </vt:variant>
    </vt:vector>
  </HeadingPairs>
  <TitlesOfParts>
    <vt:vector size="26" baseType="lpstr">
      <vt:lpstr>Aptos</vt:lpstr>
      <vt:lpstr>Arial</vt:lpstr>
      <vt:lpstr>Calibri</vt:lpstr>
      <vt:lpstr>Calibri Light</vt:lpstr>
      <vt:lpstr>Proxima Nova</vt:lpstr>
      <vt:lpstr>Wingdings</vt:lpstr>
      <vt:lpstr>Office Theme</vt:lpstr>
      <vt:lpstr>Clery Act Training for Campus Security Authorities: Sport Club Coaches  September 24 and 30, 2025</vt:lpstr>
      <vt:lpstr>PowerPoint Presentation</vt:lpstr>
      <vt:lpstr>What is the Clery Act and what does it have to do with being a Sport Club Coach?</vt:lpstr>
      <vt:lpstr>What is the Clery Act ?</vt:lpstr>
      <vt:lpstr>What are my responsibilities as a CSA?</vt:lpstr>
      <vt:lpstr>What is UCD’s Clery Act Geography?</vt:lpstr>
      <vt:lpstr>What are Clery Act crimes?</vt:lpstr>
      <vt:lpstr>What are Clery Act crimes?</vt:lpstr>
      <vt:lpstr> Hazing</vt:lpstr>
      <vt:lpstr> Hazing</vt:lpstr>
      <vt:lpstr> Hazing</vt:lpstr>
      <vt:lpstr>Reportable?</vt:lpstr>
      <vt:lpstr>Not Really Reportable* Clery crime; Not in Clery geography</vt:lpstr>
      <vt:lpstr>Reportable?</vt:lpstr>
      <vt:lpstr>Reportable!</vt:lpstr>
      <vt:lpstr>How do I make a CSA report?</vt:lpstr>
      <vt:lpstr>How do I make a CSA report?</vt:lpstr>
      <vt:lpstr>Resources for CSAs and Athletes</vt:lpstr>
      <vt:lpstr>Take Aways and 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Clery Act Training for Campus Security Authorities: Sports Club Coaches</dc:title>
  <dc:creator>Joaquin Feliciano</dc:creator>
  <cp:lastModifiedBy>Abby Delao</cp:lastModifiedBy>
  <cp:revision>51</cp:revision>
  <dcterms:created xsi:type="dcterms:W3CDTF">2021-09-16T22:50:51Z</dcterms:created>
  <dcterms:modified xsi:type="dcterms:W3CDTF">2025-09-22T21:03:21Z</dcterms:modified>
</cp:coreProperties>
</file>