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Proxima Nova 1" charset="1" panose="02000506030000020004"/>
      <p:regular r:id="rId24"/>
    </p:embeddedFont>
    <p:embeddedFont>
      <p:font typeface="Proxima Nova 2" charset="1" panose="02000506030000020004"/>
      <p:regular r:id="rId25"/>
    </p:embeddedFont>
    <p:embeddedFont>
      <p:font typeface="Proxima Nova 3" charset="1" panose="02000506030000020004"/>
      <p:regular r:id="rId26"/>
    </p:embeddedFont>
    <p:embeddedFont>
      <p:font typeface="Proxima Nova 4" charset="1" panose="02000506030000020004"/>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 Id="rId3" Target="../media/image1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https://stophazing.ucdavis.edu/what-to-do" TargetMode="External" Type="http://schemas.openxmlformats.org/officeDocument/2006/relationships/hyperlink"/><Relationship Id="rId3" Target="https://drive.google.com/drive/folders/14SqPdAxTI3eghhBz3HqPhhltG-btIXgq?usp=sharing" TargetMode="External" Type="http://schemas.openxmlformats.org/officeDocument/2006/relationships/hyperlink"/></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https://docs.google.com/document/d/1b4AkbxnSezIHjEKcPtkjVPAb6r-Jghbq/edit?usp=sharing&amp;ouid=101676401760115967282&amp;rtpof=true&amp;sd=true" TargetMode="External" Type="http://schemas.openxmlformats.org/officeDocument/2006/relationships/hyperlink"/><Relationship Id="rId3" Target="https://drive.google.com/drive/folders/14SqPdAxTI3eghhBz3HqPhhltG-btIXgq" TargetMode="External" Type="http://schemas.openxmlformats.org/officeDocument/2006/relationships/hyperlink"/><Relationship Id="rId4" Target="https://stophazing.ucdavis.edu/what-to-do"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jpeg" Type="http://schemas.openxmlformats.org/officeDocument/2006/relationships/image"/><Relationship Id="rId4" Target="../media/image10.jpeg" Type="http://schemas.openxmlformats.org/officeDocument/2006/relationships/image"/><Relationship Id="rId5"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rot="0">
            <a:off x="14716325" y="1028700"/>
            <a:ext cx="95250" cy="8229600"/>
          </a:xfrm>
          <a:prstGeom prst="rect">
            <a:avLst/>
          </a:prstGeom>
          <a:solidFill>
            <a:srgbClr val="D9B000"/>
          </a:solidFill>
        </p:spPr>
      </p:sp>
      <p:grpSp>
        <p:nvGrpSpPr>
          <p:cNvPr name="Group 3" id="3"/>
          <p:cNvGrpSpPr/>
          <p:nvPr/>
        </p:nvGrpSpPr>
        <p:grpSpPr>
          <a:xfrm rot="0">
            <a:off x="1313464" y="2617216"/>
            <a:ext cx="12669636" cy="5052568"/>
            <a:chOff x="0" y="0"/>
            <a:chExt cx="16892849" cy="6736757"/>
          </a:xfrm>
        </p:grpSpPr>
        <p:sp>
          <p:nvSpPr>
            <p:cNvPr name="TextBox 4" id="4"/>
            <p:cNvSpPr txBox="true"/>
            <p:nvPr/>
          </p:nvSpPr>
          <p:spPr>
            <a:xfrm rot="0">
              <a:off x="3435827" y="-66675"/>
              <a:ext cx="13457022" cy="708395"/>
            </a:xfrm>
            <a:prstGeom prst="rect">
              <a:avLst/>
            </a:prstGeom>
          </p:spPr>
          <p:txBody>
            <a:bodyPr anchor="t" rtlCol="false" tIns="0" lIns="0" bIns="0" rIns="0">
              <a:spAutoFit/>
            </a:bodyPr>
            <a:lstStyle/>
            <a:p>
              <a:pPr algn="r">
                <a:lnSpc>
                  <a:spcPts val="4479"/>
                </a:lnSpc>
              </a:pPr>
              <a:r>
                <a:rPr lang="en-US" b="true" sz="3199" spc="479">
                  <a:solidFill>
                    <a:srgbClr val="D9B000"/>
                  </a:solidFill>
                  <a:latin typeface="Proxima Nova 1"/>
                  <a:ea typeface="Proxima Nova 1"/>
                  <a:cs typeface="Proxima Nova 1"/>
                  <a:sym typeface="Proxima Nova 1"/>
                </a:rPr>
                <a:t>UNIVERSITY OF CALIFORNIA, DAVIS</a:t>
              </a:r>
            </a:p>
          </p:txBody>
        </p:sp>
        <p:sp>
          <p:nvSpPr>
            <p:cNvPr name="TextBox 5" id="5"/>
            <p:cNvSpPr txBox="true"/>
            <p:nvPr/>
          </p:nvSpPr>
          <p:spPr>
            <a:xfrm rot="0">
              <a:off x="0" y="1233603"/>
              <a:ext cx="16892849" cy="4251325"/>
            </a:xfrm>
            <a:prstGeom prst="rect">
              <a:avLst/>
            </a:prstGeom>
          </p:spPr>
          <p:txBody>
            <a:bodyPr anchor="t" rtlCol="false" tIns="0" lIns="0" bIns="0" rIns="0">
              <a:spAutoFit/>
            </a:bodyPr>
            <a:lstStyle/>
            <a:p>
              <a:pPr algn="r">
                <a:lnSpc>
                  <a:spcPts val="12000"/>
                </a:lnSpc>
              </a:pPr>
              <a:r>
                <a:rPr lang="en-US" b="true" sz="12000" spc="-120">
                  <a:solidFill>
                    <a:srgbClr val="022851"/>
                  </a:solidFill>
                  <a:latin typeface="Proxima Nova 2"/>
                  <a:ea typeface="Proxima Nova 2"/>
                  <a:cs typeface="Proxima Nova 2"/>
                  <a:sym typeface="Proxima Nova 2"/>
                </a:rPr>
                <a:t>Club Sports</a:t>
              </a:r>
            </a:p>
            <a:p>
              <a:pPr algn="r">
                <a:lnSpc>
                  <a:spcPts val="12000"/>
                </a:lnSpc>
              </a:pPr>
              <a:r>
                <a:rPr lang="en-US" b="true" sz="12000" spc="-120">
                  <a:solidFill>
                    <a:srgbClr val="022851"/>
                  </a:solidFill>
                  <a:latin typeface="Proxima Nova 2"/>
                  <a:ea typeface="Proxima Nova 2"/>
                  <a:cs typeface="Proxima Nova 2"/>
                  <a:sym typeface="Proxima Nova 2"/>
                </a:rPr>
                <a:t>Coaches Training</a:t>
              </a:r>
            </a:p>
          </p:txBody>
        </p:sp>
        <p:sp>
          <p:nvSpPr>
            <p:cNvPr name="TextBox 6" id="6"/>
            <p:cNvSpPr txBox="true"/>
            <p:nvPr/>
          </p:nvSpPr>
          <p:spPr>
            <a:xfrm rot="0">
              <a:off x="3435827" y="6037887"/>
              <a:ext cx="13457022" cy="698870"/>
            </a:xfrm>
            <a:prstGeom prst="rect">
              <a:avLst/>
            </a:prstGeom>
          </p:spPr>
          <p:txBody>
            <a:bodyPr anchor="t" rtlCol="false" tIns="0" lIns="0" bIns="0" rIns="0">
              <a:spAutoFit/>
            </a:bodyPr>
            <a:lstStyle/>
            <a:p>
              <a:pPr algn="r">
                <a:lnSpc>
                  <a:spcPts val="4479"/>
                </a:lnSpc>
              </a:pPr>
            </a:p>
          </p:txBody>
        </p:sp>
      </p:grpSp>
      <p:sp>
        <p:nvSpPr>
          <p:cNvPr name="TextBox 7" id="7"/>
          <p:cNvSpPr txBox="true"/>
          <p:nvPr/>
        </p:nvSpPr>
        <p:spPr>
          <a:xfrm rot="0">
            <a:off x="5564457" y="7679797"/>
            <a:ext cx="13464784" cy="736360"/>
          </a:xfrm>
          <a:prstGeom prst="rect">
            <a:avLst/>
          </a:prstGeom>
        </p:spPr>
        <p:txBody>
          <a:bodyPr anchor="t" rtlCol="false" tIns="0" lIns="0" bIns="0" rIns="0">
            <a:spAutoFit/>
          </a:bodyPr>
          <a:lstStyle/>
          <a:p>
            <a:pPr algn="ctr">
              <a:lnSpc>
                <a:spcPts val="5951"/>
              </a:lnSpc>
            </a:pPr>
            <a:r>
              <a:rPr lang="en-US" sz="4251">
                <a:solidFill>
                  <a:srgbClr val="022851"/>
                </a:solidFill>
                <a:latin typeface="Proxima Nova 1"/>
                <a:ea typeface="Proxima Nova 1"/>
                <a:cs typeface="Proxima Nova 1"/>
                <a:sym typeface="Proxima Nova 1"/>
              </a:rPr>
              <a:t>2025 - 2026</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610850"/>
            <a:chOff x="0" y="0"/>
            <a:chExt cx="3298625" cy="1913890"/>
          </a:xfrm>
        </p:grpSpPr>
        <p:sp>
          <p:nvSpPr>
            <p:cNvPr name="Freeform 3" id="3"/>
            <p:cNvSpPr/>
            <p:nvPr/>
          </p:nvSpPr>
          <p:spPr>
            <a:xfrm flipH="false" flipV="false" rot="0">
              <a:off x="0" y="0"/>
              <a:ext cx="3298625" cy="1913890"/>
            </a:xfrm>
            <a:custGeom>
              <a:avLst/>
              <a:gdLst/>
              <a:ahLst/>
              <a:cxnLst/>
              <a:rect r="r" b="b" t="t" l="l"/>
              <a:pathLst>
                <a:path h="1913890" w="3298625">
                  <a:moveTo>
                    <a:pt x="0" y="0"/>
                  </a:moveTo>
                  <a:lnTo>
                    <a:pt x="3298625" y="0"/>
                  </a:lnTo>
                  <a:lnTo>
                    <a:pt x="3298625" y="1913890"/>
                  </a:lnTo>
                  <a:lnTo>
                    <a:pt x="0" y="1913890"/>
                  </a:lnTo>
                  <a:close/>
                </a:path>
              </a:pathLst>
            </a:custGeom>
            <a:solidFill>
              <a:srgbClr val="00385E"/>
            </a:solidFill>
          </p:spPr>
        </p:sp>
      </p:grpSp>
      <p:sp>
        <p:nvSpPr>
          <p:cNvPr name="Freeform 4" id="4"/>
          <p:cNvSpPr/>
          <p:nvPr/>
        </p:nvSpPr>
        <p:spPr>
          <a:xfrm flipH="false" flipV="false" rot="0">
            <a:off x="13407098" y="4226644"/>
            <a:ext cx="3852202" cy="5250020"/>
          </a:xfrm>
          <a:custGeom>
            <a:avLst/>
            <a:gdLst/>
            <a:ahLst/>
            <a:cxnLst/>
            <a:rect r="r" b="b" t="t" l="l"/>
            <a:pathLst>
              <a:path h="5250020" w="3852202">
                <a:moveTo>
                  <a:pt x="0" y="0"/>
                </a:moveTo>
                <a:lnTo>
                  <a:pt x="3852202" y="0"/>
                </a:lnTo>
                <a:lnTo>
                  <a:pt x="3852202" y="5250020"/>
                </a:lnTo>
                <a:lnTo>
                  <a:pt x="0" y="52500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0" y="61572"/>
            <a:ext cx="18288000" cy="7909560"/>
          </a:xfrm>
          <a:custGeom>
            <a:avLst/>
            <a:gdLst/>
            <a:ahLst/>
            <a:cxnLst/>
            <a:rect r="r" b="b" t="t" l="l"/>
            <a:pathLst>
              <a:path h="7909560" w="18288000">
                <a:moveTo>
                  <a:pt x="0" y="0"/>
                </a:moveTo>
                <a:lnTo>
                  <a:pt x="18288000" y="0"/>
                </a:lnTo>
                <a:lnTo>
                  <a:pt x="18288000" y="7909560"/>
                </a:lnTo>
                <a:lnTo>
                  <a:pt x="0" y="79095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389299" y="5891102"/>
            <a:ext cx="11585797" cy="3998134"/>
          </a:xfrm>
          <a:prstGeom prst="rect">
            <a:avLst/>
          </a:prstGeom>
        </p:spPr>
        <p:txBody>
          <a:bodyPr anchor="t" rtlCol="false" tIns="0" lIns="0" bIns="0" rIns="0">
            <a:spAutoFit/>
          </a:bodyPr>
          <a:lstStyle/>
          <a:p>
            <a:pPr algn="ctr">
              <a:lnSpc>
                <a:spcPts val="10630"/>
              </a:lnSpc>
            </a:pPr>
            <a:r>
              <a:rPr lang="en-US" sz="7593">
                <a:solidFill>
                  <a:srgbClr val="FFFFFF"/>
                </a:solidFill>
                <a:latin typeface="Proxima Nova 4"/>
                <a:ea typeface="Proxima Nova 4"/>
                <a:cs typeface="Proxima Nova 4"/>
                <a:sym typeface="Proxima Nova 4"/>
              </a:rPr>
              <a:t>Getting Started and Setting your team up for SUCCESS!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3350" y="0"/>
            <a:ext cx="19141653" cy="10287000"/>
          </a:xfrm>
          <a:custGeom>
            <a:avLst/>
            <a:gdLst/>
            <a:ahLst/>
            <a:cxnLst/>
            <a:rect r="r" b="b" t="t" l="l"/>
            <a:pathLst>
              <a:path h="10287000" w="19141653">
                <a:moveTo>
                  <a:pt x="0" y="0"/>
                </a:moveTo>
                <a:lnTo>
                  <a:pt x="19141653" y="0"/>
                </a:lnTo>
                <a:lnTo>
                  <a:pt x="19141653" y="10287000"/>
                </a:lnTo>
                <a:lnTo>
                  <a:pt x="0" y="10287000"/>
                </a:lnTo>
                <a:lnTo>
                  <a:pt x="0" y="0"/>
                </a:lnTo>
                <a:close/>
              </a:path>
            </a:pathLst>
          </a:custGeom>
          <a:blipFill>
            <a:blip r:embed="rId2"/>
            <a:stretch>
              <a:fillRect l="-952" t="0" r="-952" b="0"/>
            </a:stretch>
          </a:blipFill>
        </p:spPr>
      </p:sp>
      <p:grpSp>
        <p:nvGrpSpPr>
          <p:cNvPr name="Group 3" id="3"/>
          <p:cNvGrpSpPr/>
          <p:nvPr/>
        </p:nvGrpSpPr>
        <p:grpSpPr>
          <a:xfrm rot="0">
            <a:off x="0" y="0"/>
            <a:ext cx="18288000" cy="10610850"/>
            <a:chOff x="0" y="0"/>
            <a:chExt cx="3298625" cy="1913890"/>
          </a:xfrm>
        </p:grpSpPr>
        <p:sp>
          <p:nvSpPr>
            <p:cNvPr name="Freeform 4" id="4"/>
            <p:cNvSpPr/>
            <p:nvPr/>
          </p:nvSpPr>
          <p:spPr>
            <a:xfrm flipH="false" flipV="false" rot="0">
              <a:off x="0" y="0"/>
              <a:ext cx="3298625" cy="1913890"/>
            </a:xfrm>
            <a:custGeom>
              <a:avLst/>
              <a:gdLst/>
              <a:ahLst/>
              <a:cxnLst/>
              <a:rect r="r" b="b" t="t" l="l"/>
              <a:pathLst>
                <a:path h="1913890" w="3298625">
                  <a:moveTo>
                    <a:pt x="0" y="0"/>
                  </a:moveTo>
                  <a:lnTo>
                    <a:pt x="3298625" y="0"/>
                  </a:lnTo>
                  <a:lnTo>
                    <a:pt x="3298625" y="1913890"/>
                  </a:lnTo>
                  <a:lnTo>
                    <a:pt x="0" y="1913890"/>
                  </a:lnTo>
                  <a:close/>
                </a:path>
              </a:pathLst>
            </a:custGeom>
            <a:solidFill>
              <a:srgbClr val="00385E">
                <a:alpha val="91765"/>
              </a:srgbClr>
            </a:solidFill>
          </p:spPr>
        </p:sp>
      </p:grpSp>
      <p:sp>
        <p:nvSpPr>
          <p:cNvPr name="TextBox 5" id="5"/>
          <p:cNvSpPr txBox="true"/>
          <p:nvPr/>
        </p:nvSpPr>
        <p:spPr>
          <a:xfrm rot="0">
            <a:off x="337533" y="211078"/>
            <a:ext cx="17612934" cy="2655109"/>
          </a:xfrm>
          <a:prstGeom prst="rect">
            <a:avLst/>
          </a:prstGeom>
        </p:spPr>
        <p:txBody>
          <a:bodyPr anchor="t" rtlCol="false" tIns="0" lIns="0" bIns="0" rIns="0">
            <a:spAutoFit/>
          </a:bodyPr>
          <a:lstStyle/>
          <a:p>
            <a:pPr algn="ctr">
              <a:lnSpc>
                <a:spcPts val="10630"/>
              </a:lnSpc>
            </a:pPr>
            <a:r>
              <a:rPr lang="en-US" sz="7593">
                <a:solidFill>
                  <a:srgbClr val="FFFFFF"/>
                </a:solidFill>
                <a:latin typeface="Proxima Nova 4"/>
                <a:ea typeface="Proxima Nova 4"/>
                <a:cs typeface="Proxima Nova 4"/>
                <a:sym typeface="Proxima Nova 4"/>
              </a:rPr>
              <a:t>Align your expections with the clubs before the season starts</a:t>
            </a:r>
          </a:p>
        </p:txBody>
      </p:sp>
      <p:sp>
        <p:nvSpPr>
          <p:cNvPr name="TextBox 6" id="6"/>
          <p:cNvSpPr txBox="true"/>
          <p:nvPr/>
        </p:nvSpPr>
        <p:spPr>
          <a:xfrm rot="0">
            <a:off x="883432" y="3472352"/>
            <a:ext cx="16757655" cy="5201956"/>
          </a:xfrm>
          <a:prstGeom prst="rect">
            <a:avLst/>
          </a:prstGeom>
        </p:spPr>
        <p:txBody>
          <a:bodyPr anchor="t" rtlCol="false" tIns="0" lIns="0" bIns="0" rIns="0">
            <a:spAutoFit/>
          </a:bodyPr>
          <a:lstStyle/>
          <a:p>
            <a:pPr algn="l" marL="1284531" indent="-642265" lvl="1">
              <a:lnSpc>
                <a:spcPts val="8329"/>
              </a:lnSpc>
              <a:buFont typeface="Arial"/>
              <a:buChar char="•"/>
            </a:pPr>
            <a:r>
              <a:rPr lang="en-US" sz="5949">
                <a:solidFill>
                  <a:srgbClr val="FFFFFF"/>
                </a:solidFill>
                <a:latin typeface="Proxima Nova 3"/>
                <a:ea typeface="Proxima Nova 3"/>
                <a:cs typeface="Proxima Nova 3"/>
                <a:sym typeface="Proxima Nova 3"/>
              </a:rPr>
              <a:t>We recommend coaches and players contracts</a:t>
            </a:r>
          </a:p>
          <a:p>
            <a:pPr algn="l" marL="1284531" indent="-642265" lvl="1">
              <a:lnSpc>
                <a:spcPts val="8329"/>
              </a:lnSpc>
              <a:buFont typeface="Arial"/>
              <a:buChar char="•"/>
            </a:pPr>
            <a:r>
              <a:rPr lang="en-US" sz="5949">
                <a:solidFill>
                  <a:srgbClr val="FFFFFF"/>
                </a:solidFill>
                <a:latin typeface="Proxima Nova 3"/>
                <a:ea typeface="Proxima Nova 3"/>
                <a:cs typeface="Proxima Nova 3"/>
                <a:sym typeface="Proxima Nova 3"/>
              </a:rPr>
              <a:t>Confirm practice and scheduling</a:t>
            </a:r>
          </a:p>
          <a:p>
            <a:pPr algn="l" marL="1284531" indent="-642265" lvl="1">
              <a:lnSpc>
                <a:spcPts val="8329"/>
              </a:lnSpc>
              <a:buFont typeface="Arial"/>
              <a:buChar char="•"/>
            </a:pPr>
            <a:r>
              <a:rPr lang="en-US" sz="5949">
                <a:solidFill>
                  <a:srgbClr val="FFFFFF"/>
                </a:solidFill>
                <a:latin typeface="Proxima Nova 3"/>
                <a:ea typeface="Proxima Nova 3"/>
                <a:cs typeface="Proxima Nova 3"/>
                <a:sym typeface="Proxima Nova 3"/>
              </a:rPr>
              <a:t>Athletic and non-athletic team goals?</a:t>
            </a:r>
          </a:p>
          <a:p>
            <a:pPr algn="l" marL="1284531" indent="-642265" lvl="1">
              <a:lnSpc>
                <a:spcPts val="8329"/>
              </a:lnSpc>
              <a:buFont typeface="Arial"/>
              <a:buChar char="•"/>
            </a:pPr>
            <a:r>
              <a:rPr lang="en-US" sz="5949">
                <a:solidFill>
                  <a:srgbClr val="FFFFFF"/>
                </a:solidFill>
                <a:latin typeface="Proxima Nova 3"/>
                <a:ea typeface="Proxima Nova 3"/>
                <a:cs typeface="Proxima Nova 3"/>
                <a:sym typeface="Proxima Nova 3"/>
              </a:rPr>
              <a:t>No show/no play policy?</a:t>
            </a:r>
          </a:p>
          <a:p>
            <a:pPr algn="l" marL="1284531" indent="-642265" lvl="1">
              <a:lnSpc>
                <a:spcPts val="8329"/>
              </a:lnSpc>
              <a:buFont typeface="Arial"/>
              <a:buChar char="•"/>
            </a:pPr>
            <a:r>
              <a:rPr lang="en-US" sz="5949">
                <a:solidFill>
                  <a:srgbClr val="FFFFFF"/>
                </a:solidFill>
                <a:latin typeface="Proxima Nova 3"/>
                <a:ea typeface="Proxima Nova 3"/>
                <a:cs typeface="Proxima Nova 3"/>
                <a:sym typeface="Proxima Nova 3"/>
              </a:rPr>
              <a:t>Payment for traveling/games/practices?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610850"/>
            <a:chOff x="0" y="0"/>
            <a:chExt cx="3298625" cy="1913890"/>
          </a:xfrm>
        </p:grpSpPr>
        <p:sp>
          <p:nvSpPr>
            <p:cNvPr name="Freeform 3" id="3"/>
            <p:cNvSpPr/>
            <p:nvPr/>
          </p:nvSpPr>
          <p:spPr>
            <a:xfrm flipH="false" flipV="false" rot="0">
              <a:off x="0" y="0"/>
              <a:ext cx="3298625" cy="1913890"/>
            </a:xfrm>
            <a:custGeom>
              <a:avLst/>
              <a:gdLst/>
              <a:ahLst/>
              <a:cxnLst/>
              <a:rect r="r" b="b" t="t" l="l"/>
              <a:pathLst>
                <a:path h="1913890" w="3298625">
                  <a:moveTo>
                    <a:pt x="0" y="0"/>
                  </a:moveTo>
                  <a:lnTo>
                    <a:pt x="3298625" y="0"/>
                  </a:lnTo>
                  <a:lnTo>
                    <a:pt x="3298625" y="1913890"/>
                  </a:lnTo>
                  <a:lnTo>
                    <a:pt x="0" y="1913890"/>
                  </a:lnTo>
                  <a:close/>
                </a:path>
              </a:pathLst>
            </a:custGeom>
            <a:solidFill>
              <a:srgbClr val="00385E"/>
            </a:solidFill>
          </p:spPr>
        </p:sp>
      </p:grpSp>
      <p:sp>
        <p:nvSpPr>
          <p:cNvPr name="TextBox 4" id="4"/>
          <p:cNvSpPr txBox="true"/>
          <p:nvPr/>
        </p:nvSpPr>
        <p:spPr>
          <a:xfrm rot="0">
            <a:off x="733425" y="149910"/>
            <a:ext cx="10668396" cy="1094482"/>
          </a:xfrm>
          <a:prstGeom prst="rect">
            <a:avLst/>
          </a:prstGeom>
        </p:spPr>
        <p:txBody>
          <a:bodyPr anchor="t" rtlCol="false" tIns="0" lIns="0" bIns="0" rIns="0">
            <a:spAutoFit/>
          </a:bodyPr>
          <a:lstStyle/>
          <a:p>
            <a:pPr algn="just">
              <a:lnSpc>
                <a:spcPts val="8640"/>
              </a:lnSpc>
            </a:pPr>
            <a:r>
              <a:rPr lang="en-US" b="true" sz="7200" spc="-144">
                <a:solidFill>
                  <a:srgbClr val="FFFFFF"/>
                </a:solidFill>
                <a:latin typeface="Proxima Nova 2"/>
                <a:ea typeface="Proxima Nova 2"/>
                <a:cs typeface="Proxima Nova 2"/>
                <a:sym typeface="Proxima Nova 2"/>
              </a:rPr>
              <a:t>Do Sports Easy (DSE)</a:t>
            </a:r>
          </a:p>
        </p:txBody>
      </p:sp>
      <p:sp>
        <p:nvSpPr>
          <p:cNvPr name="AutoShape 5" id="5"/>
          <p:cNvSpPr/>
          <p:nvPr/>
        </p:nvSpPr>
        <p:spPr>
          <a:xfrm rot="0">
            <a:off x="9653748" y="988536"/>
            <a:ext cx="95250" cy="8229600"/>
          </a:xfrm>
          <a:prstGeom prst="rect">
            <a:avLst/>
          </a:prstGeom>
          <a:solidFill>
            <a:srgbClr val="E6E7E2"/>
          </a:solidFill>
        </p:spPr>
      </p:sp>
      <p:sp>
        <p:nvSpPr>
          <p:cNvPr name="Freeform 6" id="6"/>
          <p:cNvSpPr/>
          <p:nvPr/>
        </p:nvSpPr>
        <p:spPr>
          <a:xfrm flipH="false" flipV="false" rot="0">
            <a:off x="10172583" y="1028700"/>
            <a:ext cx="7869933" cy="7689153"/>
          </a:xfrm>
          <a:custGeom>
            <a:avLst/>
            <a:gdLst/>
            <a:ahLst/>
            <a:cxnLst/>
            <a:rect r="r" b="b" t="t" l="l"/>
            <a:pathLst>
              <a:path h="7689153" w="7869933">
                <a:moveTo>
                  <a:pt x="0" y="0"/>
                </a:moveTo>
                <a:lnTo>
                  <a:pt x="7869933" y="0"/>
                </a:lnTo>
                <a:lnTo>
                  <a:pt x="7869933" y="7689153"/>
                </a:lnTo>
                <a:lnTo>
                  <a:pt x="0" y="7689153"/>
                </a:lnTo>
                <a:lnTo>
                  <a:pt x="0" y="0"/>
                </a:lnTo>
                <a:close/>
              </a:path>
            </a:pathLst>
          </a:custGeom>
          <a:blipFill>
            <a:blip r:embed="rId2"/>
            <a:stretch>
              <a:fillRect l="0" t="0" r="0" b="0"/>
            </a:stretch>
          </a:blipFill>
        </p:spPr>
      </p:sp>
      <p:sp>
        <p:nvSpPr>
          <p:cNvPr name="TextBox 7" id="7"/>
          <p:cNvSpPr txBox="true"/>
          <p:nvPr/>
        </p:nvSpPr>
        <p:spPr>
          <a:xfrm rot="0">
            <a:off x="294632" y="1149142"/>
            <a:ext cx="9187565" cy="6514002"/>
          </a:xfrm>
          <a:prstGeom prst="rect">
            <a:avLst/>
          </a:prstGeom>
        </p:spPr>
        <p:txBody>
          <a:bodyPr anchor="t" rtlCol="false" tIns="0" lIns="0" bIns="0" rIns="0">
            <a:spAutoFit/>
          </a:bodyPr>
          <a:lstStyle/>
          <a:p>
            <a:pPr algn="l" marL="818957" indent="-409478" lvl="1">
              <a:lnSpc>
                <a:spcPts val="5310"/>
              </a:lnSpc>
              <a:buFont typeface="Arial"/>
              <a:buChar char="•"/>
            </a:pPr>
            <a:r>
              <a:rPr lang="en-US" sz="3793">
                <a:solidFill>
                  <a:srgbClr val="FFFFFF"/>
                </a:solidFill>
                <a:latin typeface="Proxima Nova 3"/>
                <a:ea typeface="Proxima Nova 3"/>
                <a:cs typeface="Proxima Nova 3"/>
                <a:sym typeface="Proxima Nova 3"/>
              </a:rPr>
              <a:t>Fusion fee (paid through rec portal)</a:t>
            </a:r>
          </a:p>
          <a:p>
            <a:pPr algn="l" marL="1076588" indent="-358863" lvl="2">
              <a:lnSpc>
                <a:spcPts val="3490"/>
              </a:lnSpc>
              <a:buFont typeface="Arial"/>
              <a:buChar char="⚬"/>
            </a:pPr>
            <a:r>
              <a:rPr lang="en-US" sz="2493">
                <a:solidFill>
                  <a:srgbClr val="FFFFFF"/>
                </a:solidFill>
                <a:latin typeface="Proxima Nova 3"/>
                <a:ea typeface="Proxima Nova 3"/>
                <a:cs typeface="Proxima Nova 3"/>
                <a:sym typeface="Proxima Nova 3"/>
              </a:rPr>
              <a:t>NO MORE 2 WEEK WAIVER</a:t>
            </a:r>
          </a:p>
          <a:p>
            <a:pPr algn="l" marL="1076588" indent="-358863" lvl="2">
              <a:lnSpc>
                <a:spcPts val="3490"/>
              </a:lnSpc>
              <a:buFont typeface="Arial"/>
              <a:buChar char="⚬"/>
            </a:pPr>
            <a:r>
              <a:rPr lang="en-US" sz="2493">
                <a:solidFill>
                  <a:srgbClr val="FFFFFF"/>
                </a:solidFill>
                <a:latin typeface="Proxima Nova 3"/>
                <a:ea typeface="Proxima Nova 3"/>
                <a:cs typeface="Proxima Nova 3"/>
                <a:sym typeface="Proxima Nova 3"/>
              </a:rPr>
              <a:t>Regardless of tryouts, trial periods, etc. all anticipated club members must sign up on fusion and pay admin fee</a:t>
            </a:r>
          </a:p>
          <a:p>
            <a:pPr algn="l" marL="1614881" indent="-403720" lvl="3">
              <a:lnSpc>
                <a:spcPts val="3490"/>
              </a:lnSpc>
              <a:buFont typeface="Arial"/>
              <a:buChar char="￭"/>
            </a:pPr>
            <a:r>
              <a:rPr lang="en-US" sz="2493">
                <a:solidFill>
                  <a:srgbClr val="FFFFFF"/>
                </a:solidFill>
                <a:latin typeface="Proxima Nova 3"/>
                <a:ea typeface="Proxima Nova 3"/>
                <a:cs typeface="Proxima Nova 3"/>
                <a:sym typeface="Proxima Nova 3"/>
              </a:rPr>
              <a:t>can request refund if they don't join the club </a:t>
            </a:r>
          </a:p>
          <a:p>
            <a:pPr algn="l" marL="818957" indent="-409478" lvl="1">
              <a:lnSpc>
                <a:spcPts val="5310"/>
              </a:lnSpc>
              <a:buFont typeface="Arial"/>
              <a:buChar char="•"/>
            </a:pPr>
            <a:r>
              <a:rPr lang="en-US" sz="3793">
                <a:solidFill>
                  <a:srgbClr val="FFFFFF"/>
                </a:solidFill>
                <a:latin typeface="Proxima Nova 3"/>
                <a:ea typeface="Proxima Nova 3"/>
                <a:cs typeface="Proxima Nova 3"/>
                <a:sym typeface="Proxima Nova 3"/>
              </a:rPr>
              <a:t>Baseline Concussion Test</a:t>
            </a:r>
          </a:p>
          <a:p>
            <a:pPr algn="l" marL="1162945" indent="-387648" lvl="2">
              <a:lnSpc>
                <a:spcPts val="3770"/>
              </a:lnSpc>
              <a:buFont typeface="Arial"/>
              <a:buChar char="⚬"/>
            </a:pPr>
            <a:r>
              <a:rPr lang="en-US" sz="2693">
                <a:solidFill>
                  <a:srgbClr val="FFFFFF"/>
                </a:solidFill>
                <a:latin typeface="Proxima Nova 3"/>
                <a:ea typeface="Proxima Nova 3"/>
                <a:cs typeface="Proxima Nova 3"/>
                <a:sym typeface="Proxima Nova 3"/>
              </a:rPr>
              <a:t>high impact clubs only</a:t>
            </a:r>
          </a:p>
          <a:p>
            <a:pPr algn="l" marL="818957" indent="-409478" lvl="1">
              <a:lnSpc>
                <a:spcPts val="5310"/>
              </a:lnSpc>
              <a:buFont typeface="Arial"/>
              <a:buChar char="•"/>
            </a:pPr>
            <a:r>
              <a:rPr lang="en-US" sz="3793">
                <a:solidFill>
                  <a:srgbClr val="FFFFFF"/>
                </a:solidFill>
                <a:latin typeface="Proxima Nova 3"/>
                <a:ea typeface="Proxima Nova 3"/>
                <a:cs typeface="Proxima Nova 3"/>
                <a:sym typeface="Proxima Nova 3"/>
              </a:rPr>
              <a:t>Physical signed and completed by NP, PA, MD</a:t>
            </a:r>
          </a:p>
          <a:p>
            <a:pPr algn="l" marL="1162945" indent="-387648" lvl="2">
              <a:lnSpc>
                <a:spcPts val="3770"/>
              </a:lnSpc>
              <a:buFont typeface="Arial"/>
              <a:buChar char="⚬"/>
            </a:pPr>
            <a:r>
              <a:rPr lang="en-US" sz="2693">
                <a:solidFill>
                  <a:srgbClr val="FFFFFF"/>
                </a:solidFill>
                <a:latin typeface="Proxima Nova 3"/>
                <a:ea typeface="Proxima Nova 3"/>
                <a:cs typeface="Proxima Nova 3"/>
                <a:sym typeface="Proxima Nova 3"/>
              </a:rPr>
              <a:t>1 and done</a:t>
            </a:r>
          </a:p>
          <a:p>
            <a:pPr algn="l" marL="1162945" indent="-387648" lvl="2">
              <a:lnSpc>
                <a:spcPts val="3770"/>
              </a:lnSpc>
              <a:buFont typeface="Arial"/>
              <a:buChar char="⚬"/>
            </a:pPr>
            <a:r>
              <a:rPr lang="en-US" sz="2693">
                <a:solidFill>
                  <a:srgbClr val="FFFFFF"/>
                </a:solidFill>
                <a:latin typeface="Proxima Nova 3"/>
                <a:ea typeface="Proxima Nova 3"/>
                <a:cs typeface="Proxima Nova 3"/>
                <a:sym typeface="Proxima Nova 3"/>
              </a:rPr>
              <a:t>Can’t compete until completed</a:t>
            </a:r>
          </a:p>
          <a:p>
            <a:pPr algn="l" marL="818958" indent="-409479" lvl="1">
              <a:lnSpc>
                <a:spcPts val="5310"/>
              </a:lnSpc>
              <a:buFont typeface="Arial"/>
              <a:buChar char="•"/>
            </a:pPr>
            <a:r>
              <a:rPr lang="en-US" sz="3793">
                <a:solidFill>
                  <a:srgbClr val="FFFFFF"/>
                </a:solidFill>
                <a:latin typeface="Proxima Nova 3"/>
                <a:ea typeface="Proxima Nova 3"/>
                <a:cs typeface="Proxima Nova 3"/>
                <a:sym typeface="Proxima Nova 3"/>
              </a:rPr>
              <a:t>Concussion Safety Training </a:t>
            </a:r>
          </a:p>
        </p:txBody>
      </p:sp>
      <p:sp>
        <p:nvSpPr>
          <p:cNvPr name="TextBox 8" id="8"/>
          <p:cNvSpPr txBox="true"/>
          <p:nvPr/>
        </p:nvSpPr>
        <p:spPr>
          <a:xfrm rot="0">
            <a:off x="733425" y="7877075"/>
            <a:ext cx="8586324" cy="2000025"/>
          </a:xfrm>
          <a:prstGeom prst="rect">
            <a:avLst/>
          </a:prstGeom>
        </p:spPr>
        <p:txBody>
          <a:bodyPr anchor="t" rtlCol="false" tIns="0" lIns="0" bIns="0" rIns="0">
            <a:spAutoFit/>
          </a:bodyPr>
          <a:lstStyle/>
          <a:p>
            <a:pPr algn="l">
              <a:lnSpc>
                <a:spcPts val="3153"/>
              </a:lnSpc>
              <a:spcBef>
                <a:spcPct val="0"/>
              </a:spcBef>
            </a:pPr>
            <a:r>
              <a:rPr lang="en-US" b="true" sz="2252">
                <a:solidFill>
                  <a:srgbClr val="FFFFFF"/>
                </a:solidFill>
                <a:latin typeface="Proxima Nova 1"/>
                <a:ea typeface="Proxima Nova 1"/>
                <a:cs typeface="Proxima Nova 1"/>
                <a:sym typeface="Proxima Nova 1"/>
              </a:rPr>
              <a:t>Every file must show the</a:t>
            </a:r>
          </a:p>
          <a:p>
            <a:pPr algn="l">
              <a:lnSpc>
                <a:spcPts val="3153"/>
              </a:lnSpc>
              <a:spcBef>
                <a:spcPct val="0"/>
              </a:spcBef>
            </a:pPr>
            <a:r>
              <a:rPr lang="en-US" b="true" sz="2252">
                <a:solidFill>
                  <a:srgbClr val="FFFFFF"/>
                </a:solidFill>
                <a:latin typeface="Proxima Nova 1"/>
                <a:ea typeface="Proxima Nova 1"/>
                <a:cs typeface="Proxima Nova 1"/>
                <a:sym typeface="Proxima Nova 1"/>
              </a:rPr>
              <a:t>following:</a:t>
            </a:r>
          </a:p>
          <a:p>
            <a:pPr algn="l">
              <a:lnSpc>
                <a:spcPts val="3153"/>
              </a:lnSpc>
              <a:spcBef>
                <a:spcPct val="0"/>
              </a:spcBef>
            </a:pPr>
            <a:r>
              <a:rPr lang="en-US" b="true" sz="2252">
                <a:solidFill>
                  <a:srgbClr val="FFFFFF"/>
                </a:solidFill>
                <a:latin typeface="Proxima Nova 1"/>
                <a:ea typeface="Proxima Nova 1"/>
                <a:cs typeface="Proxima Nova 1"/>
                <a:sym typeface="Proxima Nova 1"/>
              </a:rPr>
              <a:t>- Test Name</a:t>
            </a:r>
          </a:p>
          <a:p>
            <a:pPr algn="l">
              <a:lnSpc>
                <a:spcPts val="3153"/>
              </a:lnSpc>
              <a:spcBef>
                <a:spcPct val="0"/>
              </a:spcBef>
            </a:pPr>
            <a:r>
              <a:rPr lang="en-US" b="true" sz="2252">
                <a:solidFill>
                  <a:srgbClr val="FFFFFF"/>
                </a:solidFill>
                <a:latin typeface="Proxima Nova 1"/>
                <a:ea typeface="Proxima Nova 1"/>
                <a:cs typeface="Proxima Nova 1"/>
                <a:sym typeface="Proxima Nova 1"/>
              </a:rPr>
              <a:t>- Name and/or Email</a:t>
            </a:r>
          </a:p>
          <a:p>
            <a:pPr algn="l">
              <a:lnSpc>
                <a:spcPts val="3153"/>
              </a:lnSpc>
              <a:spcBef>
                <a:spcPct val="0"/>
              </a:spcBef>
            </a:pPr>
            <a:r>
              <a:rPr lang="en-US" b="true" sz="2252">
                <a:solidFill>
                  <a:srgbClr val="FFFFFF"/>
                </a:solidFill>
                <a:latin typeface="Proxima Nova 1"/>
                <a:ea typeface="Proxima Nova 1"/>
                <a:cs typeface="Proxima Nova 1"/>
                <a:sym typeface="Proxima Nova 1"/>
              </a:rPr>
              <a:t>- A passing score of 80% or above</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610850"/>
            <a:chOff x="0" y="0"/>
            <a:chExt cx="3298625" cy="1913890"/>
          </a:xfrm>
        </p:grpSpPr>
        <p:sp>
          <p:nvSpPr>
            <p:cNvPr name="Freeform 3" id="3"/>
            <p:cNvSpPr/>
            <p:nvPr/>
          </p:nvSpPr>
          <p:spPr>
            <a:xfrm flipH="false" flipV="false" rot="0">
              <a:off x="0" y="0"/>
              <a:ext cx="3298625" cy="1913890"/>
            </a:xfrm>
            <a:custGeom>
              <a:avLst/>
              <a:gdLst/>
              <a:ahLst/>
              <a:cxnLst/>
              <a:rect r="r" b="b" t="t" l="l"/>
              <a:pathLst>
                <a:path h="1913890" w="3298625">
                  <a:moveTo>
                    <a:pt x="0" y="0"/>
                  </a:moveTo>
                  <a:lnTo>
                    <a:pt x="3298625" y="0"/>
                  </a:lnTo>
                  <a:lnTo>
                    <a:pt x="3298625" y="1913890"/>
                  </a:lnTo>
                  <a:lnTo>
                    <a:pt x="0" y="1913890"/>
                  </a:lnTo>
                  <a:close/>
                </a:path>
              </a:pathLst>
            </a:custGeom>
            <a:solidFill>
              <a:srgbClr val="00385E"/>
            </a:solidFill>
          </p:spPr>
        </p:sp>
      </p:grpSp>
      <p:sp>
        <p:nvSpPr>
          <p:cNvPr name="TextBox 4" id="4"/>
          <p:cNvSpPr txBox="true"/>
          <p:nvPr/>
        </p:nvSpPr>
        <p:spPr>
          <a:xfrm rot="0">
            <a:off x="504825" y="369857"/>
            <a:ext cx="10668396" cy="1094482"/>
          </a:xfrm>
          <a:prstGeom prst="rect">
            <a:avLst/>
          </a:prstGeom>
        </p:spPr>
        <p:txBody>
          <a:bodyPr anchor="t" rtlCol="false" tIns="0" lIns="0" bIns="0" rIns="0">
            <a:spAutoFit/>
          </a:bodyPr>
          <a:lstStyle/>
          <a:p>
            <a:pPr algn="just">
              <a:lnSpc>
                <a:spcPts val="8640"/>
              </a:lnSpc>
            </a:pPr>
            <a:r>
              <a:rPr lang="en-US" b="true" sz="7200" spc="-144">
                <a:solidFill>
                  <a:srgbClr val="FFFFFF"/>
                </a:solidFill>
                <a:latin typeface="Proxima Nova 2"/>
                <a:ea typeface="Proxima Nova 2"/>
                <a:cs typeface="Proxima Nova 2"/>
                <a:sym typeface="Proxima Nova 2"/>
              </a:rPr>
              <a:t>Becoming a Driver</a:t>
            </a:r>
          </a:p>
        </p:txBody>
      </p:sp>
      <p:sp>
        <p:nvSpPr>
          <p:cNvPr name="AutoShape 5" id="5"/>
          <p:cNvSpPr/>
          <p:nvPr/>
        </p:nvSpPr>
        <p:spPr>
          <a:xfrm rot="0">
            <a:off x="10172583" y="715409"/>
            <a:ext cx="95250" cy="8229600"/>
          </a:xfrm>
          <a:prstGeom prst="rect">
            <a:avLst/>
          </a:prstGeom>
          <a:solidFill>
            <a:srgbClr val="E6E7E2"/>
          </a:solidFill>
        </p:spPr>
      </p:sp>
      <p:sp>
        <p:nvSpPr>
          <p:cNvPr name="Freeform 6" id="6"/>
          <p:cNvSpPr/>
          <p:nvPr/>
        </p:nvSpPr>
        <p:spPr>
          <a:xfrm flipH="false" flipV="false" rot="0">
            <a:off x="11620896" y="670007"/>
            <a:ext cx="5546935" cy="8320403"/>
          </a:xfrm>
          <a:custGeom>
            <a:avLst/>
            <a:gdLst/>
            <a:ahLst/>
            <a:cxnLst/>
            <a:rect r="r" b="b" t="t" l="l"/>
            <a:pathLst>
              <a:path h="8320403" w="5546935">
                <a:moveTo>
                  <a:pt x="0" y="0"/>
                </a:moveTo>
                <a:lnTo>
                  <a:pt x="5546936" y="0"/>
                </a:lnTo>
                <a:lnTo>
                  <a:pt x="5546936" y="8320403"/>
                </a:lnTo>
                <a:lnTo>
                  <a:pt x="0" y="8320403"/>
                </a:lnTo>
                <a:lnTo>
                  <a:pt x="0" y="0"/>
                </a:lnTo>
                <a:close/>
              </a:path>
            </a:pathLst>
          </a:custGeom>
          <a:blipFill>
            <a:blip r:embed="rId2"/>
            <a:stretch>
              <a:fillRect l="0" t="0" r="0" b="0"/>
            </a:stretch>
          </a:blipFill>
        </p:spPr>
      </p:sp>
      <p:sp>
        <p:nvSpPr>
          <p:cNvPr name="Freeform 7" id="7"/>
          <p:cNvSpPr/>
          <p:nvPr/>
        </p:nvSpPr>
        <p:spPr>
          <a:xfrm flipH="false" flipV="false" rot="0">
            <a:off x="11192271" y="85725"/>
            <a:ext cx="6649357" cy="9362693"/>
          </a:xfrm>
          <a:custGeom>
            <a:avLst/>
            <a:gdLst/>
            <a:ahLst/>
            <a:cxnLst/>
            <a:rect r="r" b="b" t="t" l="l"/>
            <a:pathLst>
              <a:path h="9362693" w="6649357">
                <a:moveTo>
                  <a:pt x="0" y="0"/>
                </a:moveTo>
                <a:lnTo>
                  <a:pt x="6649357" y="0"/>
                </a:lnTo>
                <a:lnTo>
                  <a:pt x="6649357" y="9362693"/>
                </a:lnTo>
                <a:lnTo>
                  <a:pt x="0" y="9362693"/>
                </a:lnTo>
                <a:lnTo>
                  <a:pt x="0" y="0"/>
                </a:lnTo>
                <a:close/>
              </a:path>
            </a:pathLst>
          </a:custGeom>
          <a:blipFill>
            <a:blip r:embed="rId3"/>
            <a:stretch>
              <a:fillRect l="-3815" t="0" r="-19" b="-1191"/>
            </a:stretch>
          </a:blipFill>
        </p:spPr>
      </p:sp>
      <p:sp>
        <p:nvSpPr>
          <p:cNvPr name="TextBox 8" id="8"/>
          <p:cNvSpPr txBox="true"/>
          <p:nvPr/>
        </p:nvSpPr>
        <p:spPr>
          <a:xfrm rot="0">
            <a:off x="504825" y="1558687"/>
            <a:ext cx="9223933" cy="8216265"/>
          </a:xfrm>
          <a:prstGeom prst="rect">
            <a:avLst/>
          </a:prstGeom>
        </p:spPr>
        <p:txBody>
          <a:bodyPr anchor="t" rtlCol="false" tIns="0" lIns="0" bIns="0" rIns="0">
            <a:spAutoFit/>
          </a:bodyPr>
          <a:lstStyle/>
          <a:p>
            <a:pPr algn="l" marL="842007" indent="-421003" lvl="1">
              <a:lnSpc>
                <a:spcPts val="5459"/>
              </a:lnSpc>
              <a:buFont typeface="Arial"/>
              <a:buChar char="•"/>
            </a:pPr>
            <a:r>
              <a:rPr lang="en-US" b="true" sz="3899">
                <a:solidFill>
                  <a:srgbClr val="FFFFFF"/>
                </a:solidFill>
                <a:latin typeface="Proxima Nova 1"/>
                <a:ea typeface="Proxima Nova 1"/>
                <a:cs typeface="Proxima Nova 1"/>
                <a:sym typeface="Proxima Nova 1"/>
              </a:rPr>
              <a:t>Send a picture of driver’s license and current insurance to sportclubs@campusrec.ucdavis.edu</a:t>
            </a:r>
          </a:p>
          <a:p>
            <a:pPr algn="l" marL="842007" indent="-421003" lvl="1">
              <a:lnSpc>
                <a:spcPts val="5459"/>
              </a:lnSpc>
              <a:spcBef>
                <a:spcPct val="0"/>
              </a:spcBef>
              <a:buFont typeface="Arial"/>
              <a:buChar char="•"/>
            </a:pPr>
            <a:r>
              <a:rPr lang="en-US" b="true" sz="3899">
                <a:solidFill>
                  <a:srgbClr val="FFFFFF"/>
                </a:solidFill>
                <a:latin typeface="Proxima Nova 1"/>
                <a:ea typeface="Proxima Nova 1"/>
                <a:cs typeface="Proxima Nova 1"/>
                <a:sym typeface="Proxima Nova 1"/>
              </a:rPr>
              <a:t>Wait for approval (it may take at least a week for us to get records back)</a:t>
            </a:r>
          </a:p>
          <a:p>
            <a:pPr algn="l">
              <a:lnSpc>
                <a:spcPts val="5459"/>
              </a:lnSpc>
              <a:spcBef>
                <a:spcPct val="0"/>
              </a:spcBef>
            </a:pPr>
          </a:p>
          <a:p>
            <a:pPr algn="l">
              <a:lnSpc>
                <a:spcPts val="5459"/>
              </a:lnSpc>
              <a:spcBef>
                <a:spcPct val="0"/>
              </a:spcBef>
            </a:pPr>
            <a:r>
              <a:rPr lang="en-US" b="true" sz="3899">
                <a:solidFill>
                  <a:srgbClr val="FFFFFF"/>
                </a:solidFill>
                <a:latin typeface="Proxima Nova 1"/>
                <a:ea typeface="Proxima Nova 1"/>
                <a:cs typeface="Proxima Nova 1"/>
                <a:sym typeface="Proxima Nova 1"/>
              </a:rPr>
              <a:t>*For Out-of-state licenses you have to</a:t>
            </a:r>
          </a:p>
          <a:p>
            <a:pPr algn="l">
              <a:lnSpc>
                <a:spcPts val="5459"/>
              </a:lnSpc>
              <a:spcBef>
                <a:spcPct val="0"/>
              </a:spcBef>
            </a:pPr>
            <a:r>
              <a:rPr lang="en-US" b="true" sz="3899">
                <a:solidFill>
                  <a:srgbClr val="FFFFFF"/>
                </a:solidFill>
                <a:latin typeface="Proxima Nova 1"/>
                <a:ea typeface="Proxima Nova 1"/>
                <a:cs typeface="Proxima Nova 1"/>
                <a:sym typeface="Proxima Nova 1"/>
              </a:rPr>
              <a:t>request a pull notice (driving records) from</a:t>
            </a:r>
          </a:p>
          <a:p>
            <a:pPr algn="l">
              <a:lnSpc>
                <a:spcPts val="5459"/>
              </a:lnSpc>
              <a:spcBef>
                <a:spcPct val="0"/>
              </a:spcBef>
            </a:pPr>
            <a:r>
              <a:rPr lang="en-US" b="true" sz="3899">
                <a:solidFill>
                  <a:srgbClr val="FFFFFF"/>
                </a:solidFill>
                <a:latin typeface="Proxima Nova 1"/>
                <a:ea typeface="Proxima Nova 1"/>
                <a:cs typeface="Proxima Nova 1"/>
                <a:sym typeface="Proxima Nova 1"/>
              </a:rPr>
              <a:t>your home state DMV and send it to</a:t>
            </a:r>
          </a:p>
          <a:p>
            <a:pPr algn="l">
              <a:lnSpc>
                <a:spcPts val="5459"/>
              </a:lnSpc>
              <a:spcBef>
                <a:spcPct val="0"/>
              </a:spcBef>
            </a:pPr>
            <a:r>
              <a:rPr lang="en-US" b="true" sz="3899">
                <a:solidFill>
                  <a:srgbClr val="FFFFFF"/>
                </a:solidFill>
                <a:latin typeface="Proxima Nova 1"/>
                <a:ea typeface="Proxima Nova 1"/>
                <a:cs typeface="Proxima Nova 1"/>
                <a:sym typeface="Proxima Nova 1"/>
              </a:rPr>
              <a:t>screcordermanager@gmail.com</a:t>
            </a:r>
          </a:p>
          <a:p>
            <a:pPr algn="l">
              <a:lnSpc>
                <a:spcPts val="5459"/>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61925"/>
            <a:ext cx="18288000" cy="10610850"/>
            <a:chOff x="0" y="0"/>
            <a:chExt cx="3298625" cy="1913890"/>
          </a:xfrm>
        </p:grpSpPr>
        <p:sp>
          <p:nvSpPr>
            <p:cNvPr name="Freeform 3" id="3"/>
            <p:cNvSpPr/>
            <p:nvPr/>
          </p:nvSpPr>
          <p:spPr>
            <a:xfrm flipH="false" flipV="false" rot="0">
              <a:off x="0" y="0"/>
              <a:ext cx="3298625" cy="1913890"/>
            </a:xfrm>
            <a:custGeom>
              <a:avLst/>
              <a:gdLst/>
              <a:ahLst/>
              <a:cxnLst/>
              <a:rect r="r" b="b" t="t" l="l"/>
              <a:pathLst>
                <a:path h="1913890" w="3298625">
                  <a:moveTo>
                    <a:pt x="0" y="0"/>
                  </a:moveTo>
                  <a:lnTo>
                    <a:pt x="3298625" y="0"/>
                  </a:lnTo>
                  <a:lnTo>
                    <a:pt x="3298625" y="1913890"/>
                  </a:lnTo>
                  <a:lnTo>
                    <a:pt x="0" y="1913890"/>
                  </a:lnTo>
                  <a:close/>
                </a:path>
              </a:pathLst>
            </a:custGeom>
            <a:solidFill>
              <a:srgbClr val="00385E"/>
            </a:solidFill>
          </p:spPr>
        </p:sp>
      </p:grpSp>
      <p:sp>
        <p:nvSpPr>
          <p:cNvPr name="TextBox 4" id="4"/>
          <p:cNvSpPr txBox="true"/>
          <p:nvPr/>
        </p:nvSpPr>
        <p:spPr>
          <a:xfrm rot="0">
            <a:off x="12154524" y="2038350"/>
            <a:ext cx="5565410" cy="7219950"/>
          </a:xfrm>
          <a:prstGeom prst="rect">
            <a:avLst/>
          </a:prstGeom>
        </p:spPr>
        <p:txBody>
          <a:bodyPr anchor="t" rtlCol="false" tIns="0" lIns="0" bIns="0" rIns="0">
            <a:spAutoFit/>
          </a:bodyPr>
          <a:lstStyle/>
          <a:p>
            <a:pPr algn="ctr">
              <a:lnSpc>
                <a:spcPts val="5249"/>
              </a:lnSpc>
            </a:pPr>
            <a:r>
              <a:rPr lang="en-US" sz="3749">
                <a:solidFill>
                  <a:srgbClr val="FFFFFF"/>
                </a:solidFill>
                <a:latin typeface="Proxima Nova 2"/>
                <a:ea typeface="Proxima Nova 2"/>
                <a:cs typeface="Proxima Nova 2"/>
                <a:sym typeface="Proxima Nova 2"/>
              </a:rPr>
              <a:t>New section to fill out for pool/Aquatic related inquires- pool events MUST be requested a minimum of 6 weeks in advance </a:t>
            </a:r>
          </a:p>
          <a:p>
            <a:pPr algn="ctr">
              <a:lnSpc>
                <a:spcPts val="5249"/>
              </a:lnSpc>
            </a:pPr>
          </a:p>
          <a:p>
            <a:pPr algn="ctr">
              <a:lnSpc>
                <a:spcPts val="5249"/>
              </a:lnSpc>
            </a:pPr>
            <a:r>
              <a:rPr lang="en-US" sz="3749">
                <a:solidFill>
                  <a:srgbClr val="FFFFFF"/>
                </a:solidFill>
                <a:latin typeface="Proxima Nova 2"/>
                <a:ea typeface="Proxima Nova 2"/>
                <a:cs typeface="Proxima Nova 2"/>
                <a:sym typeface="Proxima Nova 2"/>
              </a:rPr>
              <a:t>Must be submitted at least 2 weeks in advance from event date</a:t>
            </a:r>
          </a:p>
          <a:p>
            <a:pPr algn="ctr">
              <a:lnSpc>
                <a:spcPts val="5249"/>
              </a:lnSpc>
            </a:pPr>
          </a:p>
        </p:txBody>
      </p:sp>
      <p:sp>
        <p:nvSpPr>
          <p:cNvPr name="Freeform 5" id="5"/>
          <p:cNvSpPr/>
          <p:nvPr/>
        </p:nvSpPr>
        <p:spPr>
          <a:xfrm flipH="false" flipV="false" rot="0">
            <a:off x="11703415" y="4114925"/>
            <a:ext cx="921268" cy="1000000"/>
          </a:xfrm>
          <a:custGeom>
            <a:avLst/>
            <a:gdLst/>
            <a:ahLst/>
            <a:cxnLst/>
            <a:rect r="r" b="b" t="t" l="l"/>
            <a:pathLst>
              <a:path h="1000000" w="921268">
                <a:moveTo>
                  <a:pt x="0" y="0"/>
                </a:moveTo>
                <a:lnTo>
                  <a:pt x="921268" y="0"/>
                </a:lnTo>
                <a:lnTo>
                  <a:pt x="921268" y="1000000"/>
                </a:lnTo>
                <a:lnTo>
                  <a:pt x="0" y="1000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7259300" y="4114925"/>
            <a:ext cx="921268" cy="1000000"/>
          </a:xfrm>
          <a:custGeom>
            <a:avLst/>
            <a:gdLst/>
            <a:ahLst/>
            <a:cxnLst/>
            <a:rect r="r" b="b" t="t" l="l"/>
            <a:pathLst>
              <a:path h="1000000" w="921268">
                <a:moveTo>
                  <a:pt x="0" y="0"/>
                </a:moveTo>
                <a:lnTo>
                  <a:pt x="921268" y="0"/>
                </a:lnTo>
                <a:lnTo>
                  <a:pt x="921268" y="1000000"/>
                </a:lnTo>
                <a:lnTo>
                  <a:pt x="0" y="1000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5823561" y="1266661"/>
            <a:ext cx="5177246" cy="7089859"/>
          </a:xfrm>
          <a:custGeom>
            <a:avLst/>
            <a:gdLst/>
            <a:ahLst/>
            <a:cxnLst/>
            <a:rect r="r" b="b" t="t" l="l"/>
            <a:pathLst>
              <a:path h="7089859" w="5177246">
                <a:moveTo>
                  <a:pt x="0" y="0"/>
                </a:moveTo>
                <a:lnTo>
                  <a:pt x="5177245" y="0"/>
                </a:lnTo>
                <a:lnTo>
                  <a:pt x="5177245" y="7089858"/>
                </a:lnTo>
                <a:lnTo>
                  <a:pt x="0" y="7089858"/>
                </a:lnTo>
                <a:lnTo>
                  <a:pt x="0" y="0"/>
                </a:lnTo>
                <a:close/>
              </a:path>
            </a:pathLst>
          </a:custGeom>
          <a:blipFill>
            <a:blip r:embed="rId4"/>
            <a:stretch>
              <a:fillRect l="-435557" t="-27376" r="-112908" b="-5804"/>
            </a:stretch>
          </a:blipFill>
        </p:spPr>
      </p:sp>
      <p:sp>
        <p:nvSpPr>
          <p:cNvPr name="Freeform 8" id="8"/>
          <p:cNvSpPr/>
          <p:nvPr/>
        </p:nvSpPr>
        <p:spPr>
          <a:xfrm flipH="false" flipV="false" rot="0">
            <a:off x="321436" y="1266661"/>
            <a:ext cx="5174364" cy="7089859"/>
          </a:xfrm>
          <a:custGeom>
            <a:avLst/>
            <a:gdLst/>
            <a:ahLst/>
            <a:cxnLst/>
            <a:rect r="r" b="b" t="t" l="l"/>
            <a:pathLst>
              <a:path h="7089859" w="5174364">
                <a:moveTo>
                  <a:pt x="0" y="0"/>
                </a:moveTo>
                <a:lnTo>
                  <a:pt x="5174364" y="0"/>
                </a:lnTo>
                <a:lnTo>
                  <a:pt x="5174364" y="7089858"/>
                </a:lnTo>
                <a:lnTo>
                  <a:pt x="0" y="7089858"/>
                </a:lnTo>
                <a:lnTo>
                  <a:pt x="0" y="0"/>
                </a:lnTo>
                <a:close/>
              </a:path>
            </a:pathLst>
          </a:custGeom>
          <a:blipFill>
            <a:blip r:embed="rId5"/>
            <a:stretch>
              <a:fillRect l="-439427" t="-22826" r="-113195" b="-11133"/>
            </a:stretch>
          </a:blipFill>
        </p:spPr>
      </p:sp>
      <p:sp>
        <p:nvSpPr>
          <p:cNvPr name="TextBox 9" id="9"/>
          <p:cNvSpPr txBox="true"/>
          <p:nvPr/>
        </p:nvSpPr>
        <p:spPr>
          <a:xfrm rot="0">
            <a:off x="321436" y="-9623"/>
            <a:ext cx="17645128" cy="1276284"/>
          </a:xfrm>
          <a:prstGeom prst="rect">
            <a:avLst/>
          </a:prstGeom>
        </p:spPr>
        <p:txBody>
          <a:bodyPr anchor="t" rtlCol="false" tIns="0" lIns="0" bIns="0" rIns="0">
            <a:spAutoFit/>
          </a:bodyPr>
          <a:lstStyle/>
          <a:p>
            <a:pPr algn="l">
              <a:lnSpc>
                <a:spcPts val="10499"/>
              </a:lnSpc>
            </a:pPr>
            <a:r>
              <a:rPr lang="en-US" sz="7499">
                <a:solidFill>
                  <a:srgbClr val="FFFFFF"/>
                </a:solidFill>
                <a:latin typeface="Proxima Nova 4"/>
                <a:ea typeface="Proxima Nova 4"/>
                <a:cs typeface="Proxima Nova 4"/>
                <a:sym typeface="Proxima Nova 4"/>
              </a:rPr>
              <a:t>Requesting Home games/Special Events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61925"/>
            <a:ext cx="18288000" cy="10610850"/>
            <a:chOff x="0" y="0"/>
            <a:chExt cx="3298625" cy="1913890"/>
          </a:xfrm>
        </p:grpSpPr>
        <p:sp>
          <p:nvSpPr>
            <p:cNvPr name="Freeform 3" id="3"/>
            <p:cNvSpPr/>
            <p:nvPr/>
          </p:nvSpPr>
          <p:spPr>
            <a:xfrm flipH="false" flipV="false" rot="0">
              <a:off x="0" y="0"/>
              <a:ext cx="3298625" cy="1913890"/>
            </a:xfrm>
            <a:custGeom>
              <a:avLst/>
              <a:gdLst/>
              <a:ahLst/>
              <a:cxnLst/>
              <a:rect r="r" b="b" t="t" l="l"/>
              <a:pathLst>
                <a:path h="1913890" w="3298625">
                  <a:moveTo>
                    <a:pt x="0" y="0"/>
                  </a:moveTo>
                  <a:lnTo>
                    <a:pt x="3298625" y="0"/>
                  </a:lnTo>
                  <a:lnTo>
                    <a:pt x="3298625" y="1913890"/>
                  </a:lnTo>
                  <a:lnTo>
                    <a:pt x="0" y="1913890"/>
                  </a:lnTo>
                  <a:close/>
                </a:path>
              </a:pathLst>
            </a:custGeom>
            <a:solidFill>
              <a:srgbClr val="00385E"/>
            </a:solidFill>
          </p:spPr>
        </p:sp>
      </p:grpSp>
      <p:sp>
        <p:nvSpPr>
          <p:cNvPr name="TextBox 4" id="4"/>
          <p:cNvSpPr txBox="true"/>
          <p:nvPr/>
        </p:nvSpPr>
        <p:spPr>
          <a:xfrm rot="0">
            <a:off x="321436" y="-9623"/>
            <a:ext cx="17645128" cy="1276350"/>
          </a:xfrm>
          <a:prstGeom prst="rect">
            <a:avLst/>
          </a:prstGeom>
        </p:spPr>
        <p:txBody>
          <a:bodyPr anchor="t" rtlCol="false" tIns="0" lIns="0" bIns="0" rIns="0">
            <a:spAutoFit/>
          </a:bodyPr>
          <a:lstStyle/>
          <a:p>
            <a:pPr algn="l">
              <a:lnSpc>
                <a:spcPts val="10499"/>
              </a:lnSpc>
            </a:pPr>
            <a:r>
              <a:rPr lang="en-US" sz="7499">
                <a:solidFill>
                  <a:srgbClr val="FFFFFF"/>
                </a:solidFill>
                <a:latin typeface="Proxima Nova 4"/>
                <a:ea typeface="Proxima Nova 4"/>
                <a:cs typeface="Proxima Nova 4"/>
                <a:sym typeface="Proxima Nova 4"/>
              </a:rPr>
              <a:t>Things to be aware of as a Coach:</a:t>
            </a:r>
          </a:p>
        </p:txBody>
      </p:sp>
      <p:sp>
        <p:nvSpPr>
          <p:cNvPr name="TextBox 5" id="5"/>
          <p:cNvSpPr txBox="true"/>
          <p:nvPr/>
        </p:nvSpPr>
        <p:spPr>
          <a:xfrm rot="0">
            <a:off x="1028700" y="1861865"/>
            <a:ext cx="15770198" cy="7214236"/>
          </a:xfrm>
          <a:prstGeom prst="rect">
            <a:avLst/>
          </a:prstGeom>
        </p:spPr>
        <p:txBody>
          <a:bodyPr anchor="t" rtlCol="false" tIns="0" lIns="0" bIns="0" rIns="0">
            <a:spAutoFit/>
          </a:bodyPr>
          <a:lstStyle/>
          <a:p>
            <a:pPr algn="l" marL="1101082" indent="-550541" lvl="1">
              <a:lnSpc>
                <a:spcPts val="7139"/>
              </a:lnSpc>
              <a:buFont typeface="Arial"/>
              <a:buChar char="•"/>
            </a:pPr>
            <a:r>
              <a:rPr lang="en-US" sz="5099">
                <a:solidFill>
                  <a:srgbClr val="FFFFFF"/>
                </a:solidFill>
                <a:latin typeface="Proxima Nova 4"/>
                <a:ea typeface="Proxima Nova 4"/>
                <a:cs typeface="Proxima Nova 4"/>
                <a:sym typeface="Proxima Nova 4"/>
              </a:rPr>
              <a:t>Discrimination and harassment</a:t>
            </a:r>
          </a:p>
          <a:p>
            <a:pPr algn="l" marL="1101082" indent="-550541" lvl="1">
              <a:lnSpc>
                <a:spcPts val="7139"/>
              </a:lnSpc>
              <a:buFont typeface="Arial"/>
              <a:buChar char="•"/>
            </a:pPr>
            <a:r>
              <a:rPr lang="en-US" sz="5099">
                <a:solidFill>
                  <a:srgbClr val="FFFFFF"/>
                </a:solidFill>
                <a:latin typeface="Proxima Nova 4"/>
                <a:ea typeface="Proxima Nova 4"/>
                <a:cs typeface="Proxima Nova 4"/>
                <a:sym typeface="Proxima Nova 4"/>
              </a:rPr>
              <a:t>Sexual violence and assault</a:t>
            </a:r>
          </a:p>
          <a:p>
            <a:pPr algn="l" marL="1101082" indent="-550541" lvl="1">
              <a:lnSpc>
                <a:spcPts val="7139"/>
              </a:lnSpc>
              <a:buFont typeface="Arial"/>
              <a:buChar char="•"/>
            </a:pPr>
            <a:r>
              <a:rPr lang="en-US" b="true" sz="5099">
                <a:solidFill>
                  <a:srgbClr val="FFFFFF"/>
                </a:solidFill>
                <a:latin typeface="Proxima Nova 4"/>
                <a:ea typeface="Proxima Nova 4"/>
                <a:cs typeface="Proxima Nova 4"/>
                <a:sym typeface="Proxima Nova 4"/>
              </a:rPr>
              <a:t>Hazing</a:t>
            </a:r>
          </a:p>
          <a:p>
            <a:pPr algn="l" marL="2202164" indent="-734055" lvl="2">
              <a:lnSpc>
                <a:spcPts val="7139"/>
              </a:lnSpc>
              <a:buFont typeface="Arial"/>
              <a:buChar char="⚬"/>
            </a:pPr>
            <a:r>
              <a:rPr lang="en-US" b="true" sz="5099" u="sng">
                <a:solidFill>
                  <a:srgbClr val="FFFFFF"/>
                </a:solidFill>
                <a:latin typeface="Proxima Nova 4"/>
                <a:ea typeface="Proxima Nova 4"/>
                <a:cs typeface="Proxima Nova 4"/>
                <a:sym typeface="Proxima Nova 4"/>
                <a:hlinkClick r:id="rId2" tooltip="https://stophazing.ucdavis.edu/what-to-do"/>
              </a:rPr>
              <a:t>https://stophazing.ucdavis.edu/what-to-do</a:t>
            </a:r>
          </a:p>
          <a:p>
            <a:pPr algn="l" marL="2202164" indent="-734055" lvl="2">
              <a:lnSpc>
                <a:spcPts val="7139"/>
              </a:lnSpc>
              <a:buFont typeface="Arial"/>
              <a:buChar char="⚬"/>
            </a:pPr>
            <a:r>
              <a:rPr lang="en-US" b="true" sz="5099" u="sng">
                <a:solidFill>
                  <a:srgbClr val="FFFFFF"/>
                </a:solidFill>
                <a:latin typeface="Proxima Nova 4"/>
                <a:ea typeface="Proxima Nova 4"/>
                <a:cs typeface="Proxima Nova 4"/>
                <a:sym typeface="Proxima Nova 4"/>
                <a:hlinkClick r:id="rId3" tooltip="https://drive.google.com/drive/folders/14SqPdAxTI3eghhBz3HqPhhltG-btIXgq?usp=sharing"/>
              </a:rPr>
              <a:t>Stop Hazing</a:t>
            </a:r>
          </a:p>
          <a:p>
            <a:pPr algn="l" marL="1101082" indent="-550541" lvl="1">
              <a:lnSpc>
                <a:spcPts val="7139"/>
              </a:lnSpc>
              <a:buFont typeface="Arial"/>
              <a:buChar char="•"/>
            </a:pPr>
            <a:r>
              <a:rPr lang="en-US" b="true" sz="5099">
                <a:solidFill>
                  <a:srgbClr val="FFFFFF"/>
                </a:solidFill>
                <a:latin typeface="Proxima Nova 4"/>
                <a:ea typeface="Proxima Nova 4"/>
                <a:cs typeface="Proxima Nova 4"/>
                <a:sym typeface="Proxima Nova 4"/>
              </a:rPr>
              <a:t>Alcohol/Drug Abuse</a:t>
            </a:r>
          </a:p>
          <a:p>
            <a:pPr algn="l" marL="1101082" indent="-550541" lvl="1">
              <a:lnSpc>
                <a:spcPts val="7139"/>
              </a:lnSpc>
              <a:buFont typeface="Arial"/>
              <a:buChar char="•"/>
            </a:pPr>
            <a:r>
              <a:rPr lang="en-US" b="true" sz="5099">
                <a:solidFill>
                  <a:srgbClr val="FFFFFF"/>
                </a:solidFill>
                <a:latin typeface="Proxima Nova 4"/>
                <a:ea typeface="Proxima Nova 4"/>
                <a:cs typeface="Proxima Nova 4"/>
                <a:sym typeface="Proxima Nova 4"/>
              </a:rPr>
              <a:t>Concussions</a:t>
            </a:r>
          </a:p>
          <a:p>
            <a:pPr algn="l">
              <a:lnSpc>
                <a:spcPts val="7139"/>
              </a:lnSpc>
            </a:pPr>
            <a:r>
              <a:rPr lang="en-US" sz="5099" b="true">
                <a:solidFill>
                  <a:srgbClr val="FFFFFF"/>
                </a:solidFill>
                <a:latin typeface="Proxima Nova 4"/>
                <a:ea typeface="Proxima Nova 4"/>
                <a:cs typeface="Proxima Nova 4"/>
                <a:sym typeface="Proxima Nova 4"/>
              </a:rPr>
              <a:t>YOU ARE A MANDATED REPORTER</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63968"/>
            <a:ext cx="18288000" cy="12618720"/>
          </a:xfrm>
          <a:custGeom>
            <a:avLst/>
            <a:gdLst/>
            <a:ahLst/>
            <a:cxnLst/>
            <a:rect r="r" b="b" t="t" l="l"/>
            <a:pathLst>
              <a:path h="12618720" w="18288000">
                <a:moveTo>
                  <a:pt x="0" y="0"/>
                </a:moveTo>
                <a:lnTo>
                  <a:pt x="18288000" y="0"/>
                </a:lnTo>
                <a:lnTo>
                  <a:pt x="18288000" y="12618720"/>
                </a:lnTo>
                <a:lnTo>
                  <a:pt x="0" y="12618720"/>
                </a:lnTo>
                <a:lnTo>
                  <a:pt x="0" y="0"/>
                </a:lnTo>
                <a:close/>
              </a:path>
            </a:pathLst>
          </a:custGeom>
          <a:blipFill>
            <a:blip r:embed="rId2"/>
            <a:stretch>
              <a:fillRect l="0" t="0" r="0" b="0"/>
            </a:stretch>
          </a:blipFill>
        </p:spPr>
      </p:sp>
      <p:grpSp>
        <p:nvGrpSpPr>
          <p:cNvPr name="Group 3" id="3"/>
          <p:cNvGrpSpPr/>
          <p:nvPr/>
        </p:nvGrpSpPr>
        <p:grpSpPr>
          <a:xfrm rot="0">
            <a:off x="0" y="63968"/>
            <a:ext cx="18288000" cy="10610850"/>
            <a:chOff x="0" y="0"/>
            <a:chExt cx="3298625" cy="1913890"/>
          </a:xfrm>
        </p:grpSpPr>
        <p:sp>
          <p:nvSpPr>
            <p:cNvPr name="Freeform 4" id="4"/>
            <p:cNvSpPr/>
            <p:nvPr/>
          </p:nvSpPr>
          <p:spPr>
            <a:xfrm flipH="false" flipV="false" rot="0">
              <a:off x="0" y="0"/>
              <a:ext cx="3298625" cy="1913890"/>
            </a:xfrm>
            <a:custGeom>
              <a:avLst/>
              <a:gdLst/>
              <a:ahLst/>
              <a:cxnLst/>
              <a:rect r="r" b="b" t="t" l="l"/>
              <a:pathLst>
                <a:path h="1913890" w="3298625">
                  <a:moveTo>
                    <a:pt x="0" y="0"/>
                  </a:moveTo>
                  <a:lnTo>
                    <a:pt x="3298625" y="0"/>
                  </a:lnTo>
                  <a:lnTo>
                    <a:pt x="3298625" y="1913890"/>
                  </a:lnTo>
                  <a:lnTo>
                    <a:pt x="0" y="1913890"/>
                  </a:lnTo>
                  <a:close/>
                </a:path>
              </a:pathLst>
            </a:custGeom>
            <a:solidFill>
              <a:srgbClr val="00385E">
                <a:alpha val="54902"/>
              </a:srgbClr>
            </a:solidFill>
          </p:spPr>
        </p:sp>
      </p:grpSp>
      <p:sp>
        <p:nvSpPr>
          <p:cNvPr name="TextBox 5" id="5"/>
          <p:cNvSpPr txBox="true"/>
          <p:nvPr/>
        </p:nvSpPr>
        <p:spPr>
          <a:xfrm rot="0">
            <a:off x="321436" y="1227658"/>
            <a:ext cx="17645128" cy="1536074"/>
          </a:xfrm>
          <a:prstGeom prst="rect">
            <a:avLst/>
          </a:prstGeom>
        </p:spPr>
        <p:txBody>
          <a:bodyPr anchor="t" rtlCol="false" tIns="0" lIns="0" bIns="0" rIns="0">
            <a:spAutoFit/>
          </a:bodyPr>
          <a:lstStyle/>
          <a:p>
            <a:pPr algn="ctr">
              <a:lnSpc>
                <a:spcPts val="12459"/>
              </a:lnSpc>
            </a:pPr>
            <a:r>
              <a:rPr lang="en-US" sz="8899">
                <a:solidFill>
                  <a:srgbClr val="FFFFFF"/>
                </a:solidFill>
                <a:latin typeface="Proxima Nova 4"/>
                <a:ea typeface="Proxima Nova 4"/>
                <a:cs typeface="Proxima Nova 4"/>
                <a:sym typeface="Proxima Nova 4"/>
              </a:rPr>
              <a:t>What’s Coming Up...</a:t>
            </a: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161925"/>
            <a:ext cx="18288000" cy="10610850"/>
            <a:chOff x="0" y="0"/>
            <a:chExt cx="3298625" cy="1913890"/>
          </a:xfrm>
        </p:grpSpPr>
        <p:sp>
          <p:nvSpPr>
            <p:cNvPr name="Freeform 3" id="3"/>
            <p:cNvSpPr/>
            <p:nvPr/>
          </p:nvSpPr>
          <p:spPr>
            <a:xfrm flipH="false" flipV="false" rot="0">
              <a:off x="0" y="0"/>
              <a:ext cx="3298625" cy="1913890"/>
            </a:xfrm>
            <a:custGeom>
              <a:avLst/>
              <a:gdLst/>
              <a:ahLst/>
              <a:cxnLst/>
              <a:rect r="r" b="b" t="t" l="l"/>
              <a:pathLst>
                <a:path h="1913890" w="3298625">
                  <a:moveTo>
                    <a:pt x="0" y="0"/>
                  </a:moveTo>
                  <a:lnTo>
                    <a:pt x="3298625" y="0"/>
                  </a:lnTo>
                  <a:lnTo>
                    <a:pt x="3298625" y="1913890"/>
                  </a:lnTo>
                  <a:lnTo>
                    <a:pt x="0" y="1913890"/>
                  </a:lnTo>
                  <a:close/>
                </a:path>
              </a:pathLst>
            </a:custGeom>
            <a:solidFill>
              <a:srgbClr val="00385E"/>
            </a:solidFill>
          </p:spPr>
        </p:sp>
      </p:grpSp>
      <p:sp>
        <p:nvSpPr>
          <p:cNvPr name="TextBox 4" id="4"/>
          <p:cNvSpPr txBox="true"/>
          <p:nvPr/>
        </p:nvSpPr>
        <p:spPr>
          <a:xfrm rot="0">
            <a:off x="-252445" y="1088708"/>
            <a:ext cx="18288000" cy="8119109"/>
          </a:xfrm>
          <a:prstGeom prst="rect">
            <a:avLst/>
          </a:prstGeom>
        </p:spPr>
        <p:txBody>
          <a:bodyPr anchor="t" rtlCol="false" tIns="0" lIns="0" bIns="0" rIns="0">
            <a:spAutoFit/>
          </a:bodyPr>
          <a:lstStyle/>
          <a:p>
            <a:pPr algn="l" marL="1101101" indent="-550551" lvl="1">
              <a:lnSpc>
                <a:spcPts val="7140"/>
              </a:lnSpc>
              <a:buFont typeface="Arial"/>
              <a:buChar char="•"/>
            </a:pPr>
            <a:r>
              <a:rPr lang="en-US" b="true" sz="5100">
                <a:solidFill>
                  <a:srgbClr val="FFFFFF"/>
                </a:solidFill>
                <a:latin typeface="Proxima Nova 4"/>
                <a:ea typeface="Proxima Nova 4"/>
                <a:cs typeface="Proxima Nova 4"/>
                <a:sym typeface="Proxima Nova 4"/>
              </a:rPr>
              <a:t>Coaches need to complete background check (submitted for you by CR Dept.)</a:t>
            </a:r>
          </a:p>
          <a:p>
            <a:pPr algn="l" marL="1101101" indent="-550551" lvl="1">
              <a:lnSpc>
                <a:spcPts val="7140"/>
              </a:lnSpc>
              <a:buFont typeface="Arial"/>
              <a:buChar char="•"/>
            </a:pPr>
            <a:r>
              <a:rPr lang="en-US" b="true" sz="5100">
                <a:solidFill>
                  <a:srgbClr val="FFFFFF"/>
                </a:solidFill>
                <a:latin typeface="Proxima Nova 4"/>
                <a:ea typeface="Proxima Nova 4"/>
                <a:cs typeface="Proxima Nova 4"/>
                <a:sym typeface="Proxima Nova 4"/>
              </a:rPr>
              <a:t>Login to Praesidium to complete training asap!</a:t>
            </a:r>
          </a:p>
          <a:p>
            <a:pPr algn="l" marL="1101101" indent="-550551" lvl="1">
              <a:lnSpc>
                <a:spcPts val="7140"/>
              </a:lnSpc>
              <a:buFont typeface="Arial"/>
              <a:buChar char="•"/>
            </a:pPr>
            <a:r>
              <a:rPr lang="en-US" b="true" sz="5100">
                <a:solidFill>
                  <a:srgbClr val="FFFFFF"/>
                </a:solidFill>
                <a:latin typeface="Proxima Nova 4"/>
                <a:ea typeface="Proxima Nova 4"/>
                <a:cs typeface="Proxima Nova 4"/>
                <a:sym typeface="Proxima Nova 4"/>
              </a:rPr>
              <a:t>Complete Docusign of coaches paperwork </a:t>
            </a:r>
          </a:p>
          <a:p>
            <a:pPr algn="l" marL="1101101" indent="-550551" lvl="1">
              <a:lnSpc>
                <a:spcPts val="7140"/>
              </a:lnSpc>
              <a:buFont typeface="Arial"/>
              <a:buChar char="•"/>
            </a:pPr>
            <a:r>
              <a:rPr lang="en-US" b="true" sz="5100">
                <a:solidFill>
                  <a:srgbClr val="FFFFFF"/>
                </a:solidFill>
                <a:latin typeface="Proxima Nova 4"/>
                <a:ea typeface="Proxima Nova 4"/>
                <a:cs typeface="Proxima Nova 4"/>
                <a:sym typeface="Proxima Nova 4"/>
              </a:rPr>
              <a:t>Complete Concussion Training: https://uctraining.wufoo.com/forms/z1rgubtq1gya1fm/</a:t>
            </a:r>
          </a:p>
          <a:p>
            <a:pPr algn="l" marL="1101101" indent="-550551" lvl="1">
              <a:lnSpc>
                <a:spcPts val="7140"/>
              </a:lnSpc>
              <a:buFont typeface="Arial"/>
              <a:buChar char="•"/>
            </a:pPr>
            <a:r>
              <a:rPr lang="en-US" b="true" sz="5100">
                <a:solidFill>
                  <a:srgbClr val="FFFFFF"/>
                </a:solidFill>
                <a:latin typeface="Proxima Nova 4"/>
                <a:ea typeface="Proxima Nova 4"/>
                <a:cs typeface="Proxima Nova 4"/>
                <a:sym typeface="Proxima Nova 4"/>
              </a:rPr>
              <a:t>If you or club hasn’t already please email me your contact information!</a:t>
            </a:r>
          </a:p>
          <a:p>
            <a:pPr algn="l" marL="1101101" indent="-550551" lvl="1">
              <a:lnSpc>
                <a:spcPts val="7140"/>
              </a:lnSpc>
              <a:buFont typeface="Arial"/>
              <a:buChar char="•"/>
            </a:pPr>
            <a:r>
              <a:rPr lang="en-US" b="true" sz="5100">
                <a:solidFill>
                  <a:srgbClr val="FFFFFF"/>
                </a:solidFill>
                <a:latin typeface="Proxima Nova 4"/>
                <a:ea typeface="Proxima Nova 4"/>
                <a:cs typeface="Proxima Nova 4"/>
                <a:sym typeface="Proxima Nova 4"/>
              </a:rPr>
              <a:t>abdelao@ucdavis.edu</a:t>
            </a:r>
          </a:p>
        </p:txBody>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8288000" cy="10610850"/>
            <a:chOff x="0" y="0"/>
            <a:chExt cx="3298625" cy="1913890"/>
          </a:xfrm>
        </p:grpSpPr>
        <p:sp>
          <p:nvSpPr>
            <p:cNvPr name="Freeform 3" id="3"/>
            <p:cNvSpPr/>
            <p:nvPr/>
          </p:nvSpPr>
          <p:spPr>
            <a:xfrm flipH="false" flipV="false" rot="0">
              <a:off x="0" y="0"/>
              <a:ext cx="3298625" cy="1913890"/>
            </a:xfrm>
            <a:custGeom>
              <a:avLst/>
              <a:gdLst/>
              <a:ahLst/>
              <a:cxnLst/>
              <a:rect r="r" b="b" t="t" l="l"/>
              <a:pathLst>
                <a:path h="1913890" w="3298625">
                  <a:moveTo>
                    <a:pt x="0" y="0"/>
                  </a:moveTo>
                  <a:lnTo>
                    <a:pt x="3298625" y="0"/>
                  </a:lnTo>
                  <a:lnTo>
                    <a:pt x="3298625" y="1913890"/>
                  </a:lnTo>
                  <a:lnTo>
                    <a:pt x="0" y="1913890"/>
                  </a:lnTo>
                  <a:close/>
                </a:path>
              </a:pathLst>
            </a:custGeom>
            <a:solidFill>
              <a:srgbClr val="00385E"/>
            </a:solidFill>
          </p:spPr>
        </p:sp>
      </p:grpSp>
      <p:sp>
        <p:nvSpPr>
          <p:cNvPr name="AutoShape 4" id="4"/>
          <p:cNvSpPr/>
          <p:nvPr/>
        </p:nvSpPr>
        <p:spPr>
          <a:xfrm rot="0">
            <a:off x="8362950" y="384352"/>
            <a:ext cx="111150" cy="9310772"/>
          </a:xfrm>
          <a:prstGeom prst="rect">
            <a:avLst/>
          </a:prstGeom>
          <a:solidFill>
            <a:srgbClr val="E6E7E2"/>
          </a:solidFill>
        </p:spPr>
      </p:sp>
      <p:sp>
        <p:nvSpPr>
          <p:cNvPr name="AutoShape 5" id="5"/>
          <p:cNvSpPr/>
          <p:nvPr/>
        </p:nvSpPr>
        <p:spPr>
          <a:xfrm rot="0">
            <a:off x="-190500" y="-190500"/>
            <a:ext cx="2286000" cy="10668000"/>
          </a:xfrm>
          <a:prstGeom prst="rect">
            <a:avLst/>
          </a:prstGeom>
          <a:solidFill>
            <a:srgbClr val="FFFFFF"/>
          </a:solidFill>
        </p:spPr>
      </p:sp>
      <p:sp>
        <p:nvSpPr>
          <p:cNvPr name="TextBox 6" id="6"/>
          <p:cNvSpPr txBox="true"/>
          <p:nvPr/>
        </p:nvSpPr>
        <p:spPr>
          <a:xfrm rot="0">
            <a:off x="9001125" y="485775"/>
            <a:ext cx="10668396" cy="1057275"/>
          </a:xfrm>
          <a:prstGeom prst="rect">
            <a:avLst/>
          </a:prstGeom>
        </p:spPr>
        <p:txBody>
          <a:bodyPr anchor="t" rtlCol="false" tIns="0" lIns="0" bIns="0" rIns="0">
            <a:spAutoFit/>
          </a:bodyPr>
          <a:lstStyle/>
          <a:p>
            <a:pPr algn="just">
              <a:lnSpc>
                <a:spcPts val="8280"/>
              </a:lnSpc>
            </a:pPr>
            <a:r>
              <a:rPr lang="en-US" b="true" sz="6900" spc="-138">
                <a:solidFill>
                  <a:srgbClr val="FFFFFF"/>
                </a:solidFill>
                <a:latin typeface="Proxima Nova 2"/>
                <a:ea typeface="Proxima Nova 2"/>
                <a:cs typeface="Proxima Nova 2"/>
                <a:sym typeface="Proxima Nova 2"/>
              </a:rPr>
              <a:t>Due Dates for Clubs</a:t>
            </a:r>
          </a:p>
        </p:txBody>
      </p:sp>
      <p:grpSp>
        <p:nvGrpSpPr>
          <p:cNvPr name="Group 7" id="7"/>
          <p:cNvGrpSpPr/>
          <p:nvPr/>
        </p:nvGrpSpPr>
        <p:grpSpPr>
          <a:xfrm rot="0">
            <a:off x="2754270" y="3198705"/>
            <a:ext cx="4949909" cy="4213441"/>
            <a:chOff x="0" y="0"/>
            <a:chExt cx="1303680" cy="1109713"/>
          </a:xfrm>
        </p:grpSpPr>
        <p:sp>
          <p:nvSpPr>
            <p:cNvPr name="Freeform 8" id="8"/>
            <p:cNvSpPr/>
            <p:nvPr/>
          </p:nvSpPr>
          <p:spPr>
            <a:xfrm flipH="false" flipV="false" rot="0">
              <a:off x="0" y="0"/>
              <a:ext cx="1303680" cy="1109713"/>
            </a:xfrm>
            <a:custGeom>
              <a:avLst/>
              <a:gdLst/>
              <a:ahLst/>
              <a:cxnLst/>
              <a:rect r="r" b="b" t="t" l="l"/>
              <a:pathLst>
                <a:path h="1109713" w="1303680">
                  <a:moveTo>
                    <a:pt x="0" y="0"/>
                  </a:moveTo>
                  <a:lnTo>
                    <a:pt x="1303680" y="0"/>
                  </a:lnTo>
                  <a:lnTo>
                    <a:pt x="1303680" y="1109713"/>
                  </a:lnTo>
                  <a:lnTo>
                    <a:pt x="0" y="1109713"/>
                  </a:lnTo>
                  <a:close/>
                </a:path>
              </a:pathLst>
            </a:custGeom>
            <a:solidFill>
              <a:srgbClr val="022851"/>
            </a:solidFill>
            <a:ln w="38100" cap="sq">
              <a:solidFill>
                <a:srgbClr val="D9B000"/>
              </a:solidFill>
              <a:prstDash val="solid"/>
              <a:miter/>
            </a:ln>
          </p:spPr>
        </p:sp>
        <p:sp>
          <p:nvSpPr>
            <p:cNvPr name="TextBox 9" id="9"/>
            <p:cNvSpPr txBox="true"/>
            <p:nvPr/>
          </p:nvSpPr>
          <p:spPr>
            <a:xfrm>
              <a:off x="0" y="-114300"/>
              <a:ext cx="1303680" cy="1224013"/>
            </a:xfrm>
            <a:prstGeom prst="rect">
              <a:avLst/>
            </a:prstGeom>
          </p:spPr>
          <p:txBody>
            <a:bodyPr anchor="ctr" rtlCol="false" tIns="50800" lIns="50800" bIns="50800" rIns="50800"/>
            <a:lstStyle/>
            <a:p>
              <a:pPr algn="ctr">
                <a:lnSpc>
                  <a:spcPts val="7979"/>
                </a:lnSpc>
              </a:pPr>
              <a:r>
                <a:rPr lang="en-US" sz="5699">
                  <a:solidFill>
                    <a:srgbClr val="FFFFFF"/>
                  </a:solidFill>
                  <a:latin typeface="Proxima Nova 3"/>
                  <a:ea typeface="Proxima Nova 3"/>
                  <a:cs typeface="Proxima Nova 3"/>
                  <a:sym typeface="Proxima Nova 3"/>
                </a:rPr>
                <a:t> Missing/late forms will result in fines for your club!</a:t>
              </a:r>
            </a:p>
          </p:txBody>
        </p:sp>
      </p:grpSp>
      <p:sp>
        <p:nvSpPr>
          <p:cNvPr name="TextBox 10" id="10"/>
          <p:cNvSpPr txBox="true"/>
          <p:nvPr/>
        </p:nvSpPr>
        <p:spPr>
          <a:xfrm rot="0">
            <a:off x="8677814" y="1849359"/>
            <a:ext cx="9263073" cy="2950845"/>
          </a:xfrm>
          <a:prstGeom prst="rect">
            <a:avLst/>
          </a:prstGeom>
        </p:spPr>
        <p:txBody>
          <a:bodyPr anchor="t" rtlCol="false" tIns="0" lIns="0" bIns="0" rIns="0">
            <a:spAutoFit/>
          </a:bodyPr>
          <a:lstStyle/>
          <a:p>
            <a:pPr algn="ctr">
              <a:lnSpc>
                <a:spcPts val="5880"/>
              </a:lnSpc>
            </a:pPr>
            <a:r>
              <a:rPr lang="en-US" sz="4200">
                <a:solidFill>
                  <a:srgbClr val="FFFFFF"/>
                </a:solidFill>
                <a:latin typeface="Proxima Nova 4"/>
                <a:ea typeface="Proxima Nova 4"/>
                <a:cs typeface="Proxima Nova 4"/>
                <a:sym typeface="Proxima Nova 4"/>
              </a:rPr>
              <a:t>All due dat</a:t>
            </a:r>
            <a:r>
              <a:rPr lang="en-US" b="true" sz="4200">
                <a:solidFill>
                  <a:srgbClr val="FFFFFF"/>
                </a:solidFill>
                <a:latin typeface="Proxima Nova 4"/>
                <a:ea typeface="Proxima Nova 4"/>
                <a:cs typeface="Proxima Nova 4"/>
                <a:sym typeface="Proxima Nova 4"/>
              </a:rPr>
              <a:t>es are located in the sport clubs handbook in the calendar section on the Officers Resource page of the Campus Rec Website </a:t>
            </a:r>
          </a:p>
        </p:txBody>
      </p:sp>
      <p:sp>
        <p:nvSpPr>
          <p:cNvPr name="TextBox 11" id="11"/>
          <p:cNvSpPr txBox="true"/>
          <p:nvPr/>
        </p:nvSpPr>
        <p:spPr>
          <a:xfrm rot="0">
            <a:off x="8677814" y="5124054"/>
            <a:ext cx="9610186" cy="5549900"/>
          </a:xfrm>
          <a:prstGeom prst="rect">
            <a:avLst/>
          </a:prstGeom>
        </p:spPr>
        <p:txBody>
          <a:bodyPr anchor="t" rtlCol="false" tIns="0" lIns="0" bIns="0" rIns="0">
            <a:spAutoFit/>
          </a:bodyPr>
          <a:lstStyle/>
          <a:p>
            <a:pPr algn="just">
              <a:lnSpc>
                <a:spcPts val="4899"/>
              </a:lnSpc>
            </a:pPr>
            <a:r>
              <a:rPr lang="en-US" sz="3499">
                <a:solidFill>
                  <a:srgbClr val="FFFFFF"/>
                </a:solidFill>
                <a:latin typeface="Proxima Nova 4"/>
                <a:ea typeface="Proxima Nova 4"/>
                <a:cs typeface="Proxima Nova 4"/>
                <a:sym typeface="Proxima Nova 4"/>
              </a:rPr>
              <a:t>Due by 3 PM on 10/24:</a:t>
            </a:r>
          </a:p>
          <a:p>
            <a:pPr algn="l">
              <a:lnSpc>
                <a:spcPts val="4899"/>
              </a:lnSpc>
            </a:pPr>
            <a:r>
              <a:rPr lang="en-US" sz="3499" b="true">
                <a:solidFill>
                  <a:srgbClr val="FFFFFF"/>
                </a:solidFill>
                <a:latin typeface="Proxima Nova 4"/>
                <a:ea typeface="Proxima Nova 4"/>
                <a:cs typeface="Proxima Nova 4"/>
                <a:sym typeface="Proxima Nova 4"/>
              </a:rPr>
              <a:t>1.</a:t>
            </a:r>
            <a:r>
              <a:rPr lang="en-US" sz="3499">
                <a:solidFill>
                  <a:srgbClr val="FFFFFF"/>
                </a:solidFill>
                <a:latin typeface="Proxima Nova 4"/>
                <a:ea typeface="Proxima Nova 4"/>
                <a:cs typeface="Proxima Nova 4"/>
                <a:sym typeface="Proxima Nova 4"/>
              </a:rPr>
              <a:t> CPR/AED/First Aid &amp; Concussion certifications due </a:t>
            </a:r>
          </a:p>
          <a:p>
            <a:pPr algn="l">
              <a:lnSpc>
                <a:spcPts val="4899"/>
              </a:lnSpc>
            </a:pPr>
            <a:r>
              <a:rPr lang="en-US" sz="3499" b="true">
                <a:solidFill>
                  <a:srgbClr val="FFFFFF"/>
                </a:solidFill>
                <a:latin typeface="Proxima Nova 4"/>
                <a:ea typeface="Proxima Nova 4"/>
                <a:cs typeface="Proxima Nova 4"/>
                <a:sym typeface="Proxima Nova 4"/>
              </a:rPr>
              <a:t>2. </a:t>
            </a:r>
            <a:r>
              <a:rPr lang="en-US" sz="3499">
                <a:solidFill>
                  <a:srgbClr val="FFFFFF"/>
                </a:solidFill>
                <a:latin typeface="Proxima Nova 4"/>
                <a:ea typeface="Proxima Nova 4"/>
                <a:cs typeface="Proxima Nova 4"/>
                <a:sym typeface="Proxima Nova 4"/>
              </a:rPr>
              <a:t>Practice Requests for Winter 2026 due</a:t>
            </a:r>
          </a:p>
          <a:p>
            <a:pPr algn="l">
              <a:lnSpc>
                <a:spcPts val="4899"/>
              </a:lnSpc>
            </a:pPr>
            <a:r>
              <a:rPr lang="en-US" sz="3499" b="true">
                <a:solidFill>
                  <a:srgbClr val="FFFFFF"/>
                </a:solidFill>
                <a:latin typeface="Proxima Nova 4"/>
                <a:ea typeface="Proxima Nova 4"/>
                <a:cs typeface="Proxima Nova 4"/>
                <a:sym typeface="Proxima Nova 4"/>
              </a:rPr>
              <a:t>3.</a:t>
            </a:r>
            <a:r>
              <a:rPr lang="en-US" sz="3499">
                <a:solidFill>
                  <a:srgbClr val="FFFFFF"/>
                </a:solidFill>
                <a:latin typeface="Proxima Nova 4"/>
                <a:ea typeface="Proxima Nova 4"/>
                <a:cs typeface="Proxima Nova 4"/>
                <a:sym typeface="Proxima Nova 4"/>
              </a:rPr>
              <a:t> Constitutions due</a:t>
            </a:r>
          </a:p>
          <a:p>
            <a:pPr algn="l">
              <a:lnSpc>
                <a:spcPts val="4899"/>
              </a:lnSpc>
            </a:pPr>
            <a:r>
              <a:rPr lang="en-US" sz="3499">
                <a:solidFill>
                  <a:srgbClr val="FFFFFF"/>
                </a:solidFill>
                <a:latin typeface="Proxima Nova 4"/>
                <a:ea typeface="Proxima Nova 4"/>
                <a:cs typeface="Proxima Nova 4"/>
                <a:sym typeface="Proxima Nova 4"/>
              </a:rPr>
              <a:t>4. Physicals, Fusion, DSE due</a:t>
            </a:r>
          </a:p>
          <a:p>
            <a:pPr algn="l">
              <a:lnSpc>
                <a:spcPts val="4899"/>
              </a:lnSpc>
            </a:pPr>
            <a:r>
              <a:rPr lang="en-US" sz="3499">
                <a:solidFill>
                  <a:srgbClr val="FFFFFF"/>
                </a:solidFill>
                <a:latin typeface="Proxima Nova 4"/>
                <a:ea typeface="Proxima Nova 4"/>
                <a:cs typeface="Proxima Nova 4"/>
                <a:sym typeface="Proxima Nova 4"/>
              </a:rPr>
              <a:t>5. Sport Club Advisory Council Applications Due</a:t>
            </a:r>
          </a:p>
          <a:p>
            <a:pPr algn="just">
              <a:lnSpc>
                <a:spcPts val="489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775" t="-7304" r="-1775" b="-18720"/>
            </a:stretch>
          </a:blipFill>
        </p:spPr>
      </p:sp>
      <p:grpSp>
        <p:nvGrpSpPr>
          <p:cNvPr name="Group 3" id="3"/>
          <p:cNvGrpSpPr/>
          <p:nvPr/>
        </p:nvGrpSpPr>
        <p:grpSpPr>
          <a:xfrm rot="0">
            <a:off x="0" y="0"/>
            <a:ext cx="18288000" cy="10610850"/>
            <a:chOff x="0" y="0"/>
            <a:chExt cx="3298625" cy="1913890"/>
          </a:xfrm>
        </p:grpSpPr>
        <p:sp>
          <p:nvSpPr>
            <p:cNvPr name="Freeform 4" id="4"/>
            <p:cNvSpPr/>
            <p:nvPr/>
          </p:nvSpPr>
          <p:spPr>
            <a:xfrm flipH="false" flipV="false" rot="0">
              <a:off x="0" y="0"/>
              <a:ext cx="3298625" cy="1913890"/>
            </a:xfrm>
            <a:custGeom>
              <a:avLst/>
              <a:gdLst/>
              <a:ahLst/>
              <a:cxnLst/>
              <a:rect r="r" b="b" t="t" l="l"/>
              <a:pathLst>
                <a:path h="1913890" w="3298625">
                  <a:moveTo>
                    <a:pt x="0" y="0"/>
                  </a:moveTo>
                  <a:lnTo>
                    <a:pt x="3298625" y="0"/>
                  </a:lnTo>
                  <a:lnTo>
                    <a:pt x="3298625" y="1913890"/>
                  </a:lnTo>
                  <a:lnTo>
                    <a:pt x="0" y="1913890"/>
                  </a:lnTo>
                  <a:close/>
                </a:path>
              </a:pathLst>
            </a:custGeom>
            <a:solidFill>
              <a:srgbClr val="00385E">
                <a:alpha val="80000"/>
              </a:srgbClr>
            </a:solidFill>
          </p:spPr>
        </p:sp>
      </p:grpSp>
      <p:sp>
        <p:nvSpPr>
          <p:cNvPr name="AutoShape 5" id="5"/>
          <p:cNvSpPr/>
          <p:nvPr/>
        </p:nvSpPr>
        <p:spPr>
          <a:xfrm rot="0">
            <a:off x="11264494" y="1190625"/>
            <a:ext cx="95250" cy="8229600"/>
          </a:xfrm>
          <a:prstGeom prst="rect">
            <a:avLst/>
          </a:prstGeom>
          <a:solidFill>
            <a:srgbClr val="E6E7E2"/>
          </a:solidFill>
        </p:spPr>
      </p:sp>
      <p:sp>
        <p:nvSpPr>
          <p:cNvPr name="TextBox 6" id="6"/>
          <p:cNvSpPr txBox="true"/>
          <p:nvPr/>
        </p:nvSpPr>
        <p:spPr>
          <a:xfrm rot="0">
            <a:off x="1538669" y="120392"/>
            <a:ext cx="11164291" cy="8486775"/>
          </a:xfrm>
          <a:prstGeom prst="rect">
            <a:avLst/>
          </a:prstGeom>
        </p:spPr>
        <p:txBody>
          <a:bodyPr anchor="t" rtlCol="false" tIns="0" lIns="0" bIns="0" rIns="0">
            <a:spAutoFit/>
          </a:bodyPr>
          <a:lstStyle/>
          <a:p>
            <a:pPr algn="just">
              <a:lnSpc>
                <a:spcPts val="8399"/>
              </a:lnSpc>
            </a:pPr>
            <a:r>
              <a:rPr lang="en-US" b="true" sz="6999" spc="-139" u="sng">
                <a:solidFill>
                  <a:srgbClr val="D9B000"/>
                </a:solidFill>
                <a:latin typeface="Proxima Nova 2"/>
                <a:ea typeface="Proxima Nova 2"/>
                <a:cs typeface="Proxima Nova 2"/>
                <a:sym typeface="Proxima Nova 2"/>
              </a:rPr>
              <a:t>Pro Staff:</a:t>
            </a:r>
          </a:p>
          <a:p>
            <a:pPr algn="just">
              <a:lnSpc>
                <a:spcPts val="3959"/>
              </a:lnSpc>
            </a:pPr>
          </a:p>
          <a:p>
            <a:pPr algn="just">
              <a:lnSpc>
                <a:spcPts val="3959"/>
              </a:lnSpc>
            </a:pPr>
          </a:p>
          <a:p>
            <a:pPr algn="just">
              <a:lnSpc>
                <a:spcPts val="3959"/>
              </a:lnSpc>
            </a:pPr>
            <a:r>
              <a:rPr lang="en-US" b="true" sz="3299" spc="-65">
                <a:solidFill>
                  <a:srgbClr val="D9B000"/>
                </a:solidFill>
                <a:latin typeface="Proxima Nova 2"/>
                <a:ea typeface="Proxima Nova 2"/>
                <a:cs typeface="Proxima Nova 2"/>
                <a:sym typeface="Proxima Nova 2"/>
              </a:rPr>
              <a:t>Deb Johnson</a:t>
            </a:r>
          </a:p>
          <a:p>
            <a:pPr algn="just">
              <a:lnSpc>
                <a:spcPts val="3959"/>
              </a:lnSpc>
            </a:pPr>
          </a:p>
          <a:p>
            <a:pPr algn="just">
              <a:lnSpc>
                <a:spcPts val="3959"/>
              </a:lnSpc>
            </a:pPr>
            <a:r>
              <a:rPr lang="en-US" b="true" sz="3299" spc="-65">
                <a:solidFill>
                  <a:srgbClr val="D9B000"/>
                </a:solidFill>
                <a:latin typeface="Proxima Nova 2"/>
                <a:ea typeface="Proxima Nova 2"/>
                <a:cs typeface="Proxima Nova 2"/>
                <a:sym typeface="Proxima Nova 2"/>
              </a:rPr>
              <a:t>Olivia Raxter</a:t>
            </a:r>
          </a:p>
          <a:p>
            <a:pPr algn="just">
              <a:lnSpc>
                <a:spcPts val="3959"/>
              </a:lnSpc>
            </a:pPr>
            <a:r>
              <a:rPr lang="en-US" b="true" sz="3299" spc="-65">
                <a:solidFill>
                  <a:srgbClr val="D9B000"/>
                </a:solidFill>
                <a:latin typeface="Proxima Nova 2"/>
                <a:ea typeface="Proxima Nova 2"/>
                <a:cs typeface="Proxima Nova 2"/>
                <a:sym typeface="Proxima Nova 2"/>
              </a:rPr>
              <a:t> </a:t>
            </a:r>
          </a:p>
          <a:p>
            <a:pPr algn="just">
              <a:lnSpc>
                <a:spcPts val="3959"/>
              </a:lnSpc>
            </a:pPr>
            <a:r>
              <a:rPr lang="en-US" b="true" sz="3299" spc="-65">
                <a:solidFill>
                  <a:srgbClr val="D9B000"/>
                </a:solidFill>
                <a:latin typeface="Proxima Nova 2"/>
                <a:ea typeface="Proxima Nova 2"/>
                <a:cs typeface="Proxima Nova 2"/>
                <a:sym typeface="Proxima Nova 2"/>
              </a:rPr>
              <a:t>Ben Dao</a:t>
            </a:r>
          </a:p>
          <a:p>
            <a:pPr algn="just">
              <a:lnSpc>
                <a:spcPts val="3959"/>
              </a:lnSpc>
            </a:pPr>
          </a:p>
          <a:p>
            <a:pPr algn="just">
              <a:lnSpc>
                <a:spcPts val="3959"/>
              </a:lnSpc>
            </a:pPr>
            <a:r>
              <a:rPr lang="en-US" b="true" sz="3299" spc="-65">
                <a:solidFill>
                  <a:srgbClr val="D9B000"/>
                </a:solidFill>
                <a:latin typeface="Proxima Nova 2"/>
                <a:ea typeface="Proxima Nova 2"/>
                <a:cs typeface="Proxima Nova 2"/>
                <a:sym typeface="Proxima Nova 2"/>
              </a:rPr>
              <a:t>Abby DeLa’O</a:t>
            </a:r>
          </a:p>
          <a:p>
            <a:pPr algn="just">
              <a:lnSpc>
                <a:spcPts val="3959"/>
              </a:lnSpc>
            </a:pPr>
          </a:p>
          <a:p>
            <a:pPr algn="just">
              <a:lnSpc>
                <a:spcPts val="3959"/>
              </a:lnSpc>
            </a:pPr>
            <a:r>
              <a:rPr lang="en-US" b="true" sz="3299" spc="-65">
                <a:solidFill>
                  <a:srgbClr val="D9B000"/>
                </a:solidFill>
                <a:latin typeface="Proxima Nova 2"/>
                <a:ea typeface="Proxima Nova 2"/>
                <a:cs typeface="Proxima Nova 2"/>
                <a:sym typeface="Proxima Nova 2"/>
              </a:rPr>
              <a:t>Shannan Rowe</a:t>
            </a:r>
          </a:p>
          <a:p>
            <a:pPr algn="just">
              <a:lnSpc>
                <a:spcPts val="3959"/>
              </a:lnSpc>
            </a:pPr>
          </a:p>
          <a:p>
            <a:pPr algn="just">
              <a:lnSpc>
                <a:spcPts val="3959"/>
              </a:lnSpc>
            </a:pPr>
            <a:r>
              <a:rPr lang="en-US" b="true" sz="3299" spc="-65">
                <a:solidFill>
                  <a:srgbClr val="D9B000"/>
                </a:solidFill>
                <a:latin typeface="Proxima Nova 2"/>
                <a:ea typeface="Proxima Nova 2"/>
                <a:cs typeface="Proxima Nova 2"/>
                <a:sym typeface="Proxima Nova 2"/>
              </a:rPr>
              <a:t>Cameron Motz </a:t>
            </a:r>
          </a:p>
          <a:p>
            <a:pPr algn="just">
              <a:lnSpc>
                <a:spcPts val="3959"/>
              </a:lnSpc>
            </a:pPr>
          </a:p>
          <a:p>
            <a:pPr algn="just">
              <a:lnSpc>
                <a:spcPts val="3959"/>
              </a:lnSpc>
            </a:pPr>
          </a:p>
        </p:txBody>
      </p:sp>
      <p:sp>
        <p:nvSpPr>
          <p:cNvPr name="TextBox 7" id="7"/>
          <p:cNvSpPr txBox="true"/>
          <p:nvPr/>
        </p:nvSpPr>
        <p:spPr>
          <a:xfrm rot="0">
            <a:off x="11359744" y="2289295"/>
            <a:ext cx="6928256" cy="530860"/>
          </a:xfrm>
          <a:prstGeom prst="rect">
            <a:avLst/>
          </a:prstGeom>
        </p:spPr>
        <p:txBody>
          <a:bodyPr anchor="t" rtlCol="false" tIns="0" lIns="0" bIns="0" rIns="0">
            <a:spAutoFit/>
          </a:bodyPr>
          <a:lstStyle/>
          <a:p>
            <a:pPr algn="ctr">
              <a:lnSpc>
                <a:spcPts val="4340"/>
              </a:lnSpc>
            </a:pPr>
            <a:r>
              <a:rPr lang="en-US" sz="3100">
                <a:solidFill>
                  <a:srgbClr val="D9B000"/>
                </a:solidFill>
                <a:latin typeface="Proxima Nova 1"/>
                <a:ea typeface="Proxima Nova 1"/>
                <a:cs typeface="Proxima Nova 1"/>
                <a:sym typeface="Proxima Nova 1"/>
              </a:rPr>
              <a:t>Executive Director, Campus Recreation</a:t>
            </a:r>
          </a:p>
        </p:txBody>
      </p:sp>
      <p:sp>
        <p:nvSpPr>
          <p:cNvPr name="TextBox 8" id="8"/>
          <p:cNvSpPr txBox="true"/>
          <p:nvPr/>
        </p:nvSpPr>
        <p:spPr>
          <a:xfrm rot="0">
            <a:off x="11953642" y="3047137"/>
            <a:ext cx="5858108" cy="573405"/>
          </a:xfrm>
          <a:prstGeom prst="rect">
            <a:avLst/>
          </a:prstGeom>
        </p:spPr>
        <p:txBody>
          <a:bodyPr anchor="t" rtlCol="false" tIns="0" lIns="0" bIns="0" rIns="0">
            <a:spAutoFit/>
          </a:bodyPr>
          <a:lstStyle/>
          <a:p>
            <a:pPr algn="ctr">
              <a:lnSpc>
                <a:spcPts val="4620"/>
              </a:lnSpc>
            </a:pPr>
            <a:r>
              <a:rPr lang="en-US" sz="3300">
                <a:solidFill>
                  <a:srgbClr val="D9B000"/>
                </a:solidFill>
                <a:latin typeface="Proxima Nova 1"/>
                <a:ea typeface="Proxima Nova 1"/>
                <a:cs typeface="Proxima Nova 1"/>
                <a:sym typeface="Proxima Nova 1"/>
              </a:rPr>
              <a:t>Director</a:t>
            </a:r>
          </a:p>
        </p:txBody>
      </p:sp>
      <p:sp>
        <p:nvSpPr>
          <p:cNvPr name="TextBox 9" id="9"/>
          <p:cNvSpPr txBox="true"/>
          <p:nvPr/>
        </p:nvSpPr>
        <p:spPr>
          <a:xfrm rot="0">
            <a:off x="11953642" y="3934059"/>
            <a:ext cx="5858108" cy="573405"/>
          </a:xfrm>
          <a:prstGeom prst="rect">
            <a:avLst/>
          </a:prstGeom>
        </p:spPr>
        <p:txBody>
          <a:bodyPr anchor="t" rtlCol="false" tIns="0" lIns="0" bIns="0" rIns="0">
            <a:spAutoFit/>
          </a:bodyPr>
          <a:lstStyle/>
          <a:p>
            <a:pPr algn="ctr">
              <a:lnSpc>
                <a:spcPts val="4620"/>
              </a:lnSpc>
            </a:pPr>
            <a:r>
              <a:rPr lang="en-US" sz="3300">
                <a:solidFill>
                  <a:srgbClr val="D9B000"/>
                </a:solidFill>
                <a:latin typeface="Proxima Nova 1"/>
                <a:ea typeface="Proxima Nova 1"/>
                <a:cs typeface="Proxima Nova 1"/>
                <a:sym typeface="Proxima Nova 1"/>
              </a:rPr>
              <a:t>Assistant Director </a:t>
            </a:r>
          </a:p>
        </p:txBody>
      </p:sp>
      <p:sp>
        <p:nvSpPr>
          <p:cNvPr name="TextBox 10" id="10"/>
          <p:cNvSpPr txBox="true"/>
          <p:nvPr/>
        </p:nvSpPr>
        <p:spPr>
          <a:xfrm rot="0">
            <a:off x="12077467" y="5091817"/>
            <a:ext cx="5858108" cy="573405"/>
          </a:xfrm>
          <a:prstGeom prst="rect">
            <a:avLst/>
          </a:prstGeom>
        </p:spPr>
        <p:txBody>
          <a:bodyPr anchor="t" rtlCol="false" tIns="0" lIns="0" bIns="0" rIns="0">
            <a:spAutoFit/>
          </a:bodyPr>
          <a:lstStyle/>
          <a:p>
            <a:pPr algn="ctr">
              <a:lnSpc>
                <a:spcPts val="4620"/>
              </a:lnSpc>
            </a:pPr>
            <a:r>
              <a:rPr lang="en-US" sz="3300">
                <a:solidFill>
                  <a:srgbClr val="D9B000"/>
                </a:solidFill>
                <a:latin typeface="Proxima Nova 1"/>
                <a:ea typeface="Proxima Nova 1"/>
                <a:cs typeface="Proxima Nova 1"/>
                <a:sym typeface="Proxima Nova 1"/>
              </a:rPr>
              <a:t>Club Sports Coordinator </a:t>
            </a:r>
          </a:p>
        </p:txBody>
      </p:sp>
      <p:sp>
        <p:nvSpPr>
          <p:cNvPr name="TextBox 11" id="11"/>
          <p:cNvSpPr txBox="true"/>
          <p:nvPr/>
        </p:nvSpPr>
        <p:spPr>
          <a:xfrm rot="0">
            <a:off x="11953642" y="6144801"/>
            <a:ext cx="5858108" cy="573405"/>
          </a:xfrm>
          <a:prstGeom prst="rect">
            <a:avLst/>
          </a:prstGeom>
        </p:spPr>
        <p:txBody>
          <a:bodyPr anchor="t" rtlCol="false" tIns="0" lIns="0" bIns="0" rIns="0">
            <a:spAutoFit/>
          </a:bodyPr>
          <a:lstStyle/>
          <a:p>
            <a:pPr algn="ctr">
              <a:lnSpc>
                <a:spcPts val="4620"/>
              </a:lnSpc>
            </a:pPr>
            <a:r>
              <a:rPr lang="en-US" sz="3300">
                <a:solidFill>
                  <a:srgbClr val="D9B000"/>
                </a:solidFill>
                <a:latin typeface="Proxima Nova 1"/>
                <a:ea typeface="Proxima Nova 1"/>
                <a:cs typeface="Proxima Nova 1"/>
                <a:sym typeface="Proxima Nova 1"/>
              </a:rPr>
              <a:t>Head Athletic Trainer</a:t>
            </a:r>
          </a:p>
        </p:txBody>
      </p:sp>
      <p:sp>
        <p:nvSpPr>
          <p:cNvPr name="TextBox 12" id="12"/>
          <p:cNvSpPr txBox="true"/>
          <p:nvPr/>
        </p:nvSpPr>
        <p:spPr>
          <a:xfrm rot="0">
            <a:off x="13515747" y="7184931"/>
            <a:ext cx="2616250" cy="504825"/>
          </a:xfrm>
          <a:prstGeom prst="rect">
            <a:avLst/>
          </a:prstGeom>
        </p:spPr>
        <p:txBody>
          <a:bodyPr anchor="t" rtlCol="false" tIns="0" lIns="0" bIns="0" rIns="0">
            <a:spAutoFit/>
          </a:bodyPr>
          <a:lstStyle/>
          <a:p>
            <a:pPr algn="ctr">
              <a:lnSpc>
                <a:spcPts val="3959"/>
              </a:lnSpc>
              <a:spcBef>
                <a:spcPct val="0"/>
              </a:spcBef>
            </a:pPr>
            <a:r>
              <a:rPr lang="en-US" sz="3299" spc="-65">
                <a:solidFill>
                  <a:srgbClr val="D9B000"/>
                </a:solidFill>
                <a:latin typeface="Proxima Nova 3"/>
                <a:ea typeface="Proxima Nova 3"/>
                <a:cs typeface="Proxima Nova 3"/>
                <a:sym typeface="Proxima Nova 3"/>
              </a:rPr>
              <a:t>Athletic Trainer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610850"/>
            <a:chOff x="0" y="0"/>
            <a:chExt cx="3298625" cy="1913890"/>
          </a:xfrm>
        </p:grpSpPr>
        <p:sp>
          <p:nvSpPr>
            <p:cNvPr name="Freeform 3" id="3"/>
            <p:cNvSpPr/>
            <p:nvPr/>
          </p:nvSpPr>
          <p:spPr>
            <a:xfrm flipH="false" flipV="false" rot="0">
              <a:off x="0" y="0"/>
              <a:ext cx="3298625" cy="1913890"/>
            </a:xfrm>
            <a:custGeom>
              <a:avLst/>
              <a:gdLst/>
              <a:ahLst/>
              <a:cxnLst/>
              <a:rect r="r" b="b" t="t" l="l"/>
              <a:pathLst>
                <a:path h="1913890" w="3298625">
                  <a:moveTo>
                    <a:pt x="0" y="0"/>
                  </a:moveTo>
                  <a:lnTo>
                    <a:pt x="3298625" y="0"/>
                  </a:lnTo>
                  <a:lnTo>
                    <a:pt x="3298625" y="1913890"/>
                  </a:lnTo>
                  <a:lnTo>
                    <a:pt x="0" y="1913890"/>
                  </a:lnTo>
                  <a:close/>
                </a:path>
              </a:pathLst>
            </a:custGeom>
            <a:solidFill>
              <a:srgbClr val="00385E"/>
            </a:solidFill>
          </p:spPr>
        </p:sp>
      </p:grpSp>
      <p:sp>
        <p:nvSpPr>
          <p:cNvPr name="AutoShape 4" id="4"/>
          <p:cNvSpPr/>
          <p:nvPr/>
        </p:nvSpPr>
        <p:spPr>
          <a:xfrm rot="0">
            <a:off x="8362950" y="384352"/>
            <a:ext cx="111150" cy="9310772"/>
          </a:xfrm>
          <a:prstGeom prst="rect">
            <a:avLst/>
          </a:prstGeom>
          <a:solidFill>
            <a:srgbClr val="E6E7E2"/>
          </a:solidFill>
        </p:spPr>
      </p:sp>
      <p:sp>
        <p:nvSpPr>
          <p:cNvPr name="AutoShape 5" id="5"/>
          <p:cNvSpPr/>
          <p:nvPr/>
        </p:nvSpPr>
        <p:spPr>
          <a:xfrm rot="0">
            <a:off x="-190500" y="-190500"/>
            <a:ext cx="2286000" cy="10668000"/>
          </a:xfrm>
          <a:prstGeom prst="rect">
            <a:avLst/>
          </a:prstGeom>
          <a:solidFill>
            <a:srgbClr val="FFFFFF"/>
          </a:solidFill>
        </p:spPr>
      </p:sp>
      <p:sp>
        <p:nvSpPr>
          <p:cNvPr name="TextBox 6" id="6"/>
          <p:cNvSpPr txBox="true"/>
          <p:nvPr/>
        </p:nvSpPr>
        <p:spPr>
          <a:xfrm rot="0">
            <a:off x="9001125" y="485775"/>
            <a:ext cx="10668396" cy="1057275"/>
          </a:xfrm>
          <a:prstGeom prst="rect">
            <a:avLst/>
          </a:prstGeom>
        </p:spPr>
        <p:txBody>
          <a:bodyPr anchor="t" rtlCol="false" tIns="0" lIns="0" bIns="0" rIns="0">
            <a:spAutoFit/>
          </a:bodyPr>
          <a:lstStyle/>
          <a:p>
            <a:pPr algn="just">
              <a:lnSpc>
                <a:spcPts val="8280"/>
              </a:lnSpc>
            </a:pPr>
            <a:r>
              <a:rPr lang="en-US" b="true" sz="6900" spc="-138">
                <a:solidFill>
                  <a:srgbClr val="FFFFFF"/>
                </a:solidFill>
                <a:latin typeface="Proxima Nova 2"/>
                <a:ea typeface="Proxima Nova 2"/>
                <a:cs typeface="Proxima Nova 2"/>
                <a:sym typeface="Proxima Nova 2"/>
              </a:rPr>
              <a:t>Zero Tolerance Policy</a:t>
            </a:r>
          </a:p>
        </p:txBody>
      </p:sp>
      <p:sp>
        <p:nvSpPr>
          <p:cNvPr name="TextBox 7" id="7"/>
          <p:cNvSpPr txBox="true"/>
          <p:nvPr/>
        </p:nvSpPr>
        <p:spPr>
          <a:xfrm rot="0">
            <a:off x="2319416" y="9475941"/>
            <a:ext cx="5643980" cy="623107"/>
          </a:xfrm>
          <a:prstGeom prst="rect">
            <a:avLst/>
          </a:prstGeom>
        </p:spPr>
        <p:txBody>
          <a:bodyPr anchor="t" rtlCol="false" tIns="0" lIns="0" bIns="0" rIns="0">
            <a:spAutoFit/>
          </a:bodyPr>
          <a:lstStyle/>
          <a:p>
            <a:pPr algn="l">
              <a:lnSpc>
                <a:spcPts val="5030"/>
              </a:lnSpc>
            </a:pPr>
            <a:r>
              <a:rPr lang="en-US" sz="3593">
                <a:solidFill>
                  <a:srgbClr val="FFFFFF"/>
                </a:solidFill>
                <a:latin typeface="Proxima Nova 3"/>
                <a:ea typeface="Proxima Nova 3"/>
                <a:cs typeface="Proxima Nova 3"/>
                <a:sym typeface="Proxima Nova 3"/>
              </a:rPr>
              <a:t>Link to Full handbook </a:t>
            </a:r>
            <a:r>
              <a:rPr lang="en-US" sz="3593" u="sng">
                <a:solidFill>
                  <a:srgbClr val="FFFFFF"/>
                </a:solidFill>
                <a:latin typeface="Proxima Nova 3"/>
                <a:ea typeface="Proxima Nova 3"/>
                <a:cs typeface="Proxima Nova 3"/>
                <a:sym typeface="Proxima Nova 3"/>
                <a:hlinkClick r:id="rId2" tooltip="https://docs.google.com/document/d/1b4AkbxnSezIHjEKcPtkjVPAb6r-Jghbq/edit?usp=sharing&amp;ouid=101676401760115967282&amp;rtpof=true&amp;sd=true"/>
              </a:rPr>
              <a:t>HERE</a:t>
            </a:r>
          </a:p>
        </p:txBody>
      </p:sp>
      <p:grpSp>
        <p:nvGrpSpPr>
          <p:cNvPr name="Group 8" id="8"/>
          <p:cNvGrpSpPr/>
          <p:nvPr/>
        </p:nvGrpSpPr>
        <p:grpSpPr>
          <a:xfrm rot="0">
            <a:off x="2557909" y="2081521"/>
            <a:ext cx="4949909" cy="1252740"/>
            <a:chOff x="0" y="0"/>
            <a:chExt cx="1303680" cy="329940"/>
          </a:xfrm>
        </p:grpSpPr>
        <p:sp>
          <p:nvSpPr>
            <p:cNvPr name="Freeform 9" id="9"/>
            <p:cNvSpPr/>
            <p:nvPr/>
          </p:nvSpPr>
          <p:spPr>
            <a:xfrm flipH="false" flipV="false" rot="0">
              <a:off x="0" y="0"/>
              <a:ext cx="1303680" cy="329940"/>
            </a:xfrm>
            <a:custGeom>
              <a:avLst/>
              <a:gdLst/>
              <a:ahLst/>
              <a:cxnLst/>
              <a:rect r="r" b="b" t="t" l="l"/>
              <a:pathLst>
                <a:path h="329940" w="1303680">
                  <a:moveTo>
                    <a:pt x="0" y="0"/>
                  </a:moveTo>
                  <a:lnTo>
                    <a:pt x="1303680" y="0"/>
                  </a:lnTo>
                  <a:lnTo>
                    <a:pt x="1303680" y="329940"/>
                  </a:lnTo>
                  <a:lnTo>
                    <a:pt x="0" y="329940"/>
                  </a:lnTo>
                  <a:close/>
                </a:path>
              </a:pathLst>
            </a:custGeom>
            <a:solidFill>
              <a:srgbClr val="022851"/>
            </a:solidFill>
            <a:ln w="38100" cap="sq">
              <a:solidFill>
                <a:srgbClr val="D9B000"/>
              </a:solidFill>
              <a:prstDash val="solid"/>
              <a:miter/>
            </a:ln>
          </p:spPr>
        </p:sp>
        <p:sp>
          <p:nvSpPr>
            <p:cNvPr name="TextBox 10" id="10"/>
            <p:cNvSpPr txBox="true"/>
            <p:nvPr/>
          </p:nvSpPr>
          <p:spPr>
            <a:xfrm>
              <a:off x="0" y="-123825"/>
              <a:ext cx="1303680" cy="453765"/>
            </a:xfrm>
            <a:prstGeom prst="rect">
              <a:avLst/>
            </a:prstGeom>
          </p:spPr>
          <p:txBody>
            <a:bodyPr anchor="ctr" rtlCol="false" tIns="50800" lIns="50800" bIns="50800" rIns="50800"/>
            <a:lstStyle/>
            <a:p>
              <a:pPr algn="l">
                <a:lnSpc>
                  <a:spcPts val="8539"/>
                </a:lnSpc>
              </a:pPr>
              <a:r>
                <a:rPr lang="en-US" sz="6099">
                  <a:solidFill>
                    <a:srgbClr val="FFFFFF"/>
                  </a:solidFill>
                  <a:latin typeface="Proxima Nova 3"/>
                  <a:ea typeface="Proxima Nova 3"/>
                  <a:cs typeface="Proxima Nova 3"/>
                  <a:sym typeface="Proxima Nova 3"/>
                </a:rPr>
                <a:t>Club Conduct </a:t>
              </a:r>
            </a:p>
          </p:txBody>
        </p:sp>
      </p:grpSp>
      <p:sp>
        <p:nvSpPr>
          <p:cNvPr name="TextBox 11" id="11"/>
          <p:cNvSpPr txBox="true"/>
          <p:nvPr/>
        </p:nvSpPr>
        <p:spPr>
          <a:xfrm rot="0">
            <a:off x="8591402" y="2033896"/>
            <a:ext cx="9585300" cy="2613025"/>
          </a:xfrm>
          <a:prstGeom prst="rect">
            <a:avLst/>
          </a:prstGeom>
        </p:spPr>
        <p:txBody>
          <a:bodyPr anchor="t" rtlCol="false" tIns="0" lIns="0" bIns="0" rIns="0">
            <a:spAutoFit/>
          </a:bodyPr>
          <a:lstStyle/>
          <a:p>
            <a:pPr algn="ctr">
              <a:lnSpc>
                <a:spcPts val="3499"/>
              </a:lnSpc>
              <a:spcBef>
                <a:spcPct val="0"/>
              </a:spcBef>
            </a:pPr>
            <a:r>
              <a:rPr lang="en-US" sz="2499">
                <a:solidFill>
                  <a:srgbClr val="FFFFFF"/>
                </a:solidFill>
                <a:latin typeface="Proxima Nova 3"/>
                <a:ea typeface="Proxima Nova 3"/>
                <a:cs typeface="Proxima Nova 3"/>
                <a:sym typeface="Proxima Nova 3"/>
              </a:rPr>
              <a:t>Students, by participating in the Sport Clubs program, agree to conduct themselves and their organizations in an appropriate manner. Individuals must always act as University representatives, both on and off the field of play. Failure of Sport Clubs and individuals to adhere to a responsible standard of conduct will result in disciplinary action set forth by a Coordinator. </a:t>
            </a:r>
          </a:p>
        </p:txBody>
      </p:sp>
      <p:sp>
        <p:nvSpPr>
          <p:cNvPr name="TextBox 12" id="12"/>
          <p:cNvSpPr txBox="true"/>
          <p:nvPr/>
        </p:nvSpPr>
        <p:spPr>
          <a:xfrm rot="0">
            <a:off x="8652187" y="5699751"/>
            <a:ext cx="9463731" cy="3051175"/>
          </a:xfrm>
          <a:prstGeom prst="rect">
            <a:avLst/>
          </a:prstGeom>
        </p:spPr>
        <p:txBody>
          <a:bodyPr anchor="t" rtlCol="false" tIns="0" lIns="0" bIns="0" rIns="0">
            <a:spAutoFit/>
          </a:bodyPr>
          <a:lstStyle/>
          <a:p>
            <a:pPr algn="ctr">
              <a:lnSpc>
                <a:spcPts val="3499"/>
              </a:lnSpc>
              <a:spcBef>
                <a:spcPct val="0"/>
              </a:spcBef>
            </a:pPr>
            <a:r>
              <a:rPr lang="en-US" sz="2499">
                <a:solidFill>
                  <a:srgbClr val="FFFFFF"/>
                </a:solidFill>
                <a:latin typeface="Proxima Nova 3"/>
                <a:ea typeface="Proxima Nova 3"/>
                <a:cs typeface="Proxima Nova 3"/>
                <a:sym typeface="Proxima Nova 3"/>
              </a:rPr>
              <a:t>It is against the law for student organizations to conduct “Hazing.” Violation may result in loss of Sport Clubs’ status, action by Student Judicial Affairs, and/or referral to local law enforcement agencies.</a:t>
            </a:r>
          </a:p>
          <a:p>
            <a:pPr algn="ctr">
              <a:lnSpc>
                <a:spcPts val="3499"/>
              </a:lnSpc>
              <a:spcBef>
                <a:spcPct val="0"/>
              </a:spcBef>
            </a:pPr>
          </a:p>
          <a:p>
            <a:pPr algn="l" marL="1079499" indent="-359833" lvl="2">
              <a:lnSpc>
                <a:spcPts val="3499"/>
              </a:lnSpc>
              <a:buFont typeface="Arial"/>
              <a:buChar char="⚬"/>
            </a:pPr>
            <a:r>
              <a:rPr lang="en-US" sz="2499">
                <a:solidFill>
                  <a:srgbClr val="FFFFFF"/>
                </a:solidFill>
                <a:latin typeface="Proxima Nova 3"/>
                <a:ea typeface="Proxima Nova 3"/>
                <a:cs typeface="Proxima Nova 3"/>
                <a:sym typeface="Proxima Nova 3"/>
              </a:rPr>
              <a:t>Absolutely</a:t>
            </a:r>
            <a:r>
              <a:rPr lang="en-US" sz="2499">
                <a:solidFill>
                  <a:srgbClr val="FFFFFF"/>
                </a:solidFill>
                <a:latin typeface="Proxima Nova 3"/>
                <a:ea typeface="Proxima Nova 3"/>
                <a:cs typeface="Proxima Nova 3"/>
                <a:sym typeface="Proxima Nova 3"/>
              </a:rPr>
              <a:t> no hazing in any shape or form</a:t>
            </a:r>
          </a:p>
          <a:p>
            <a:pPr algn="l" marL="1079499" indent="-359833" lvl="2">
              <a:lnSpc>
                <a:spcPts val="3499"/>
              </a:lnSpc>
              <a:buFont typeface="Arial"/>
              <a:buChar char="⚬"/>
            </a:pPr>
            <a:r>
              <a:rPr lang="en-US" sz="2499" u="sng">
                <a:solidFill>
                  <a:srgbClr val="FFFFFF"/>
                </a:solidFill>
                <a:latin typeface="Proxima Nova 3"/>
                <a:ea typeface="Proxima Nova 3"/>
                <a:cs typeface="Proxima Nova 3"/>
                <a:sym typeface="Proxima Nova 3"/>
                <a:hlinkClick r:id="rId3" tooltip="https://drive.google.com/drive/folders/14SqPdAxTI3eghhBz3HqPhhltG-btIXgq"/>
              </a:rPr>
              <a:t>Stop Hazing Google Drive </a:t>
            </a:r>
          </a:p>
          <a:p>
            <a:pPr algn="l" marL="1079499" indent="-359833" lvl="2">
              <a:lnSpc>
                <a:spcPts val="3499"/>
              </a:lnSpc>
              <a:buFont typeface="Arial"/>
              <a:buChar char="⚬"/>
            </a:pPr>
            <a:r>
              <a:rPr lang="en-US" sz="2499" u="sng">
                <a:solidFill>
                  <a:srgbClr val="FFFFFF"/>
                </a:solidFill>
                <a:latin typeface="Proxima Nova 3"/>
                <a:ea typeface="Proxima Nova 3"/>
                <a:cs typeface="Proxima Nova 3"/>
                <a:sym typeface="Proxima Nova 3"/>
                <a:hlinkClick r:id="rId4" tooltip="https://stophazing.ucdavis.edu/what-to-do"/>
              </a:rPr>
              <a:t>Stop Hazing UCD Page</a:t>
            </a:r>
          </a:p>
        </p:txBody>
      </p:sp>
      <p:grpSp>
        <p:nvGrpSpPr>
          <p:cNvPr name="Group 13" id="13"/>
          <p:cNvGrpSpPr/>
          <p:nvPr/>
        </p:nvGrpSpPr>
        <p:grpSpPr>
          <a:xfrm rot="0">
            <a:off x="2557909" y="5747376"/>
            <a:ext cx="4949909" cy="1252740"/>
            <a:chOff x="0" y="0"/>
            <a:chExt cx="1303680" cy="329940"/>
          </a:xfrm>
        </p:grpSpPr>
        <p:sp>
          <p:nvSpPr>
            <p:cNvPr name="Freeform 14" id="14"/>
            <p:cNvSpPr/>
            <p:nvPr/>
          </p:nvSpPr>
          <p:spPr>
            <a:xfrm flipH="false" flipV="false" rot="0">
              <a:off x="0" y="0"/>
              <a:ext cx="1303680" cy="329940"/>
            </a:xfrm>
            <a:custGeom>
              <a:avLst/>
              <a:gdLst/>
              <a:ahLst/>
              <a:cxnLst/>
              <a:rect r="r" b="b" t="t" l="l"/>
              <a:pathLst>
                <a:path h="329940" w="1303680">
                  <a:moveTo>
                    <a:pt x="0" y="0"/>
                  </a:moveTo>
                  <a:lnTo>
                    <a:pt x="1303680" y="0"/>
                  </a:lnTo>
                  <a:lnTo>
                    <a:pt x="1303680" y="329940"/>
                  </a:lnTo>
                  <a:lnTo>
                    <a:pt x="0" y="329940"/>
                  </a:lnTo>
                  <a:close/>
                </a:path>
              </a:pathLst>
            </a:custGeom>
            <a:solidFill>
              <a:srgbClr val="022851"/>
            </a:solidFill>
            <a:ln w="38100" cap="sq">
              <a:solidFill>
                <a:srgbClr val="D9B000"/>
              </a:solidFill>
              <a:prstDash val="solid"/>
              <a:miter/>
            </a:ln>
          </p:spPr>
        </p:sp>
        <p:sp>
          <p:nvSpPr>
            <p:cNvPr name="TextBox 15" id="15"/>
            <p:cNvSpPr txBox="true"/>
            <p:nvPr/>
          </p:nvSpPr>
          <p:spPr>
            <a:xfrm>
              <a:off x="0" y="-123825"/>
              <a:ext cx="1303680" cy="453765"/>
            </a:xfrm>
            <a:prstGeom prst="rect">
              <a:avLst/>
            </a:prstGeom>
          </p:spPr>
          <p:txBody>
            <a:bodyPr anchor="ctr" rtlCol="false" tIns="50800" lIns="50800" bIns="50800" rIns="50800"/>
            <a:lstStyle/>
            <a:p>
              <a:pPr algn="l">
                <a:lnSpc>
                  <a:spcPts val="8539"/>
                </a:lnSpc>
              </a:pPr>
              <a:r>
                <a:rPr lang="en-US" sz="6099">
                  <a:solidFill>
                    <a:srgbClr val="FFFFFF"/>
                  </a:solidFill>
                  <a:latin typeface="Proxima Nova 3"/>
                  <a:ea typeface="Proxima Nova 3"/>
                  <a:cs typeface="Proxima Nova 3"/>
                  <a:sym typeface="Proxima Nova 3"/>
                </a:rPr>
                <a:t>Hazing Policy</a:t>
              </a:r>
            </a:p>
          </p:txBody>
        </p:sp>
      </p:gr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8288000" cy="10610850"/>
            <a:chOff x="0" y="0"/>
            <a:chExt cx="3298625" cy="1913890"/>
          </a:xfrm>
        </p:grpSpPr>
        <p:sp>
          <p:nvSpPr>
            <p:cNvPr name="Freeform 3" id="3"/>
            <p:cNvSpPr/>
            <p:nvPr/>
          </p:nvSpPr>
          <p:spPr>
            <a:xfrm flipH="false" flipV="false" rot="0">
              <a:off x="0" y="0"/>
              <a:ext cx="3298625" cy="1913890"/>
            </a:xfrm>
            <a:custGeom>
              <a:avLst/>
              <a:gdLst/>
              <a:ahLst/>
              <a:cxnLst/>
              <a:rect r="r" b="b" t="t" l="l"/>
              <a:pathLst>
                <a:path h="1913890" w="3298625">
                  <a:moveTo>
                    <a:pt x="0" y="0"/>
                  </a:moveTo>
                  <a:lnTo>
                    <a:pt x="3298625" y="0"/>
                  </a:lnTo>
                  <a:lnTo>
                    <a:pt x="3298625" y="1913890"/>
                  </a:lnTo>
                  <a:lnTo>
                    <a:pt x="0" y="1913890"/>
                  </a:lnTo>
                  <a:close/>
                </a:path>
              </a:pathLst>
            </a:custGeom>
            <a:solidFill>
              <a:srgbClr val="00385E"/>
            </a:solidFill>
          </p:spPr>
        </p:sp>
      </p:grpSp>
      <p:sp>
        <p:nvSpPr>
          <p:cNvPr name="AutoShape 4" id="4"/>
          <p:cNvSpPr/>
          <p:nvPr/>
        </p:nvSpPr>
        <p:spPr>
          <a:xfrm rot="0">
            <a:off x="-190500" y="-190500"/>
            <a:ext cx="2286000" cy="10668000"/>
          </a:xfrm>
          <a:prstGeom prst="rect">
            <a:avLst/>
          </a:prstGeom>
          <a:solidFill>
            <a:srgbClr val="FFFFFF"/>
          </a:solidFill>
        </p:spPr>
      </p:sp>
      <p:sp>
        <p:nvSpPr>
          <p:cNvPr name="TextBox 5" id="5"/>
          <p:cNvSpPr txBox="true"/>
          <p:nvPr/>
        </p:nvSpPr>
        <p:spPr>
          <a:xfrm rot="0">
            <a:off x="2319416" y="219075"/>
            <a:ext cx="15307082" cy="1057275"/>
          </a:xfrm>
          <a:prstGeom prst="rect">
            <a:avLst/>
          </a:prstGeom>
        </p:spPr>
        <p:txBody>
          <a:bodyPr anchor="t" rtlCol="false" tIns="0" lIns="0" bIns="0" rIns="0">
            <a:spAutoFit/>
          </a:bodyPr>
          <a:lstStyle/>
          <a:p>
            <a:pPr algn="just">
              <a:lnSpc>
                <a:spcPts val="8280"/>
              </a:lnSpc>
            </a:pPr>
            <a:r>
              <a:rPr lang="en-US" b="true" sz="6900" spc="-138">
                <a:solidFill>
                  <a:srgbClr val="FFFFFF"/>
                </a:solidFill>
                <a:latin typeface="Proxima Nova 2"/>
                <a:ea typeface="Proxima Nova 2"/>
                <a:cs typeface="Proxima Nova 2"/>
                <a:sym typeface="Proxima Nova 2"/>
              </a:rPr>
              <a:t>Consenual Relatioship Policy</a:t>
            </a:r>
          </a:p>
        </p:txBody>
      </p:sp>
      <p:sp>
        <p:nvSpPr>
          <p:cNvPr name="TextBox 6" id="6"/>
          <p:cNvSpPr txBox="true"/>
          <p:nvPr/>
        </p:nvSpPr>
        <p:spPr>
          <a:xfrm rot="0">
            <a:off x="2319416" y="1276350"/>
            <a:ext cx="15582155" cy="8772525"/>
          </a:xfrm>
          <a:prstGeom prst="rect">
            <a:avLst/>
          </a:prstGeom>
        </p:spPr>
        <p:txBody>
          <a:bodyPr anchor="t" rtlCol="false" tIns="0" lIns="0" bIns="0" rIns="0">
            <a:spAutoFit/>
          </a:bodyPr>
          <a:lstStyle/>
          <a:p>
            <a:pPr algn="l">
              <a:lnSpc>
                <a:spcPts val="3490"/>
              </a:lnSpc>
              <a:spcBef>
                <a:spcPct val="0"/>
              </a:spcBef>
            </a:pPr>
            <a:r>
              <a:rPr lang="en-US" b="true" sz="2908" spc="-58">
                <a:solidFill>
                  <a:srgbClr val="FFFFFF"/>
                </a:solidFill>
                <a:latin typeface="Proxima Nova 2"/>
                <a:ea typeface="Proxima Nova 2"/>
                <a:cs typeface="Proxima Nova 2"/>
                <a:sym typeface="Proxima Nova 2"/>
              </a:rPr>
              <a:t>A consensual relationship that might be appropriate in other circumstances is inappropriate when it occurs between a non-student staff member or volunteer of the Department of Campus Recreation and a student. Consensual relationships between a student and an employee or volunteer who has oversight, evaluative, or advisory responsibilities over the student is prohibited.</a:t>
            </a:r>
          </a:p>
          <a:p>
            <a:pPr algn="l">
              <a:lnSpc>
                <a:spcPts val="3490"/>
              </a:lnSpc>
              <a:spcBef>
                <a:spcPct val="0"/>
              </a:spcBef>
            </a:pPr>
          </a:p>
          <a:p>
            <a:pPr algn="l">
              <a:lnSpc>
                <a:spcPts val="3490"/>
              </a:lnSpc>
              <a:spcBef>
                <a:spcPct val="0"/>
              </a:spcBef>
            </a:pPr>
            <a:r>
              <a:rPr lang="en-US" b="true" sz="2908" spc="-58">
                <a:solidFill>
                  <a:srgbClr val="FFFFFF"/>
                </a:solidFill>
                <a:latin typeface="Proxima Nova 2"/>
                <a:ea typeface="Proxima Nova 2"/>
                <a:cs typeface="Proxima Nova 2"/>
                <a:sym typeface="Proxima Nova 2"/>
              </a:rPr>
              <a:t>In addition, conflicts of interest created by consensual relationships in employment or education may lead to charges of sexual harassment brought by third parties who believe the consensual relationship creates a discriminatory environment. </a:t>
            </a:r>
          </a:p>
          <a:p>
            <a:pPr algn="l">
              <a:lnSpc>
                <a:spcPts val="3490"/>
              </a:lnSpc>
              <a:spcBef>
                <a:spcPct val="0"/>
              </a:spcBef>
            </a:pPr>
          </a:p>
          <a:p>
            <a:pPr algn="l">
              <a:lnSpc>
                <a:spcPts val="3490"/>
              </a:lnSpc>
              <a:spcBef>
                <a:spcPct val="0"/>
              </a:spcBef>
            </a:pPr>
          </a:p>
          <a:p>
            <a:pPr algn="l">
              <a:lnSpc>
                <a:spcPts val="3490"/>
              </a:lnSpc>
              <a:spcBef>
                <a:spcPct val="0"/>
              </a:spcBef>
            </a:pPr>
            <a:r>
              <a:rPr lang="en-US" b="true" sz="2908" spc="-58">
                <a:solidFill>
                  <a:srgbClr val="FFFFFF"/>
                </a:solidFill>
                <a:latin typeface="Proxima Nova 2"/>
                <a:ea typeface="Proxima Nova 2"/>
                <a:cs typeface="Proxima Nova 2"/>
                <a:sym typeface="Proxima Nova 2"/>
              </a:rPr>
              <a:t>CRU recognizes that a consensual relationship may exist prior to the time an individual is assigned to a supervisor, instructor or coach. An individual shall not accept supervisory, decision-making, oversight, evaluative, coaching or advisory responsibilities over a student with whom he or she has a consensual relationship.</a:t>
            </a:r>
          </a:p>
          <a:p>
            <a:pPr algn="l">
              <a:lnSpc>
                <a:spcPts val="3490"/>
              </a:lnSpc>
              <a:spcBef>
                <a:spcPct val="0"/>
              </a:spcBef>
            </a:pPr>
          </a:p>
          <a:p>
            <a:pPr algn="l">
              <a:lnSpc>
                <a:spcPts val="3490"/>
              </a:lnSpc>
              <a:spcBef>
                <a:spcPct val="0"/>
              </a:spcBef>
            </a:pPr>
            <a:r>
              <a:rPr lang="en-US" b="true" sz="2908" spc="-58">
                <a:solidFill>
                  <a:srgbClr val="FFFFFF"/>
                </a:solidFill>
                <a:latin typeface="Proxima Nova 2"/>
                <a:ea typeface="Proxima Nova 2"/>
                <a:cs typeface="Proxima Nova 2"/>
                <a:sym typeface="Proxima Nova 2"/>
              </a:rPr>
              <a:t>The Department of Campus Recreation has the right and obligation to protect the club by relieving any coach/instructor from their position if they are not deemed to be working in the best interest of the club, the Department of Campus Recreation, or the University. The dismissal of the coach/instructor is not subject to appeal.</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8575" y="0"/>
            <a:ext cx="18288000" cy="10610850"/>
            <a:chOff x="0" y="0"/>
            <a:chExt cx="3298625" cy="1913890"/>
          </a:xfrm>
        </p:grpSpPr>
        <p:sp>
          <p:nvSpPr>
            <p:cNvPr name="Freeform 3" id="3"/>
            <p:cNvSpPr/>
            <p:nvPr/>
          </p:nvSpPr>
          <p:spPr>
            <a:xfrm flipH="false" flipV="false" rot="0">
              <a:off x="0" y="0"/>
              <a:ext cx="3298625" cy="1913890"/>
            </a:xfrm>
            <a:custGeom>
              <a:avLst/>
              <a:gdLst/>
              <a:ahLst/>
              <a:cxnLst/>
              <a:rect r="r" b="b" t="t" l="l"/>
              <a:pathLst>
                <a:path h="1913890" w="3298625">
                  <a:moveTo>
                    <a:pt x="0" y="0"/>
                  </a:moveTo>
                  <a:lnTo>
                    <a:pt x="3298625" y="0"/>
                  </a:lnTo>
                  <a:lnTo>
                    <a:pt x="3298625" y="1913890"/>
                  </a:lnTo>
                  <a:lnTo>
                    <a:pt x="0" y="1913890"/>
                  </a:lnTo>
                  <a:close/>
                </a:path>
              </a:pathLst>
            </a:custGeom>
            <a:solidFill>
              <a:srgbClr val="00385E"/>
            </a:solidFill>
          </p:spPr>
        </p:sp>
      </p:grpSp>
      <p:sp>
        <p:nvSpPr>
          <p:cNvPr name="AutoShape 4" id="4"/>
          <p:cNvSpPr/>
          <p:nvPr/>
        </p:nvSpPr>
        <p:spPr>
          <a:xfrm rot="0">
            <a:off x="8362950" y="384352"/>
            <a:ext cx="111150" cy="9310772"/>
          </a:xfrm>
          <a:prstGeom prst="rect">
            <a:avLst/>
          </a:prstGeom>
          <a:solidFill>
            <a:srgbClr val="E6E7E2"/>
          </a:solidFill>
        </p:spPr>
      </p:sp>
      <p:sp>
        <p:nvSpPr>
          <p:cNvPr name="AutoShape 5" id="5"/>
          <p:cNvSpPr/>
          <p:nvPr/>
        </p:nvSpPr>
        <p:spPr>
          <a:xfrm rot="0">
            <a:off x="-190500" y="-190500"/>
            <a:ext cx="2286000" cy="10668000"/>
          </a:xfrm>
          <a:prstGeom prst="rect">
            <a:avLst/>
          </a:prstGeom>
          <a:solidFill>
            <a:srgbClr val="FFFFFF"/>
          </a:solidFill>
        </p:spPr>
      </p:sp>
      <p:grpSp>
        <p:nvGrpSpPr>
          <p:cNvPr name="Group 6" id="6"/>
          <p:cNvGrpSpPr/>
          <p:nvPr/>
        </p:nvGrpSpPr>
        <p:grpSpPr>
          <a:xfrm rot="0">
            <a:off x="545372" y="384352"/>
            <a:ext cx="7379697" cy="1944795"/>
            <a:chOff x="0" y="0"/>
            <a:chExt cx="1943624" cy="512209"/>
          </a:xfrm>
        </p:grpSpPr>
        <p:sp>
          <p:nvSpPr>
            <p:cNvPr name="Freeform 7" id="7"/>
            <p:cNvSpPr/>
            <p:nvPr/>
          </p:nvSpPr>
          <p:spPr>
            <a:xfrm flipH="false" flipV="false" rot="0">
              <a:off x="0" y="0"/>
              <a:ext cx="1943624" cy="512209"/>
            </a:xfrm>
            <a:custGeom>
              <a:avLst/>
              <a:gdLst/>
              <a:ahLst/>
              <a:cxnLst/>
              <a:rect r="r" b="b" t="t" l="l"/>
              <a:pathLst>
                <a:path h="512209" w="1943624">
                  <a:moveTo>
                    <a:pt x="0" y="0"/>
                  </a:moveTo>
                  <a:lnTo>
                    <a:pt x="1943624" y="0"/>
                  </a:lnTo>
                  <a:lnTo>
                    <a:pt x="1943624" y="512209"/>
                  </a:lnTo>
                  <a:lnTo>
                    <a:pt x="0" y="512209"/>
                  </a:lnTo>
                  <a:close/>
                </a:path>
              </a:pathLst>
            </a:custGeom>
            <a:solidFill>
              <a:srgbClr val="022851"/>
            </a:solidFill>
            <a:ln w="38100" cap="sq">
              <a:solidFill>
                <a:srgbClr val="D9B000"/>
              </a:solidFill>
              <a:prstDash val="solid"/>
              <a:miter/>
            </a:ln>
          </p:spPr>
        </p:sp>
        <p:sp>
          <p:nvSpPr>
            <p:cNvPr name="TextBox 8" id="8"/>
            <p:cNvSpPr txBox="true"/>
            <p:nvPr/>
          </p:nvSpPr>
          <p:spPr>
            <a:xfrm>
              <a:off x="0" y="-114300"/>
              <a:ext cx="1943624" cy="626509"/>
            </a:xfrm>
            <a:prstGeom prst="rect">
              <a:avLst/>
            </a:prstGeom>
          </p:spPr>
          <p:txBody>
            <a:bodyPr anchor="ctr" rtlCol="false" tIns="50800" lIns="50800" bIns="50800" rIns="50800"/>
            <a:lstStyle/>
            <a:p>
              <a:pPr algn="ctr">
                <a:lnSpc>
                  <a:spcPts val="7979"/>
                </a:lnSpc>
              </a:pPr>
              <a:r>
                <a:rPr lang="en-US" sz="5699">
                  <a:solidFill>
                    <a:srgbClr val="FFFFFF"/>
                  </a:solidFill>
                  <a:latin typeface="Proxima Nova 3"/>
                  <a:ea typeface="Proxima Nova 3"/>
                  <a:cs typeface="Proxima Nova 3"/>
                  <a:sym typeface="Proxima Nova 3"/>
                </a:rPr>
                <a:t>Campus Rec Offices</a:t>
              </a:r>
            </a:p>
          </p:txBody>
        </p:sp>
      </p:grpSp>
      <p:sp>
        <p:nvSpPr>
          <p:cNvPr name="Freeform 9" id="9"/>
          <p:cNvSpPr/>
          <p:nvPr/>
        </p:nvSpPr>
        <p:spPr>
          <a:xfrm flipH="false" flipV="false" rot="0">
            <a:off x="9563100" y="384352"/>
            <a:ext cx="7452740" cy="9644722"/>
          </a:xfrm>
          <a:custGeom>
            <a:avLst/>
            <a:gdLst/>
            <a:ahLst/>
            <a:cxnLst/>
            <a:rect r="r" b="b" t="t" l="l"/>
            <a:pathLst>
              <a:path h="9644722" w="7452740">
                <a:moveTo>
                  <a:pt x="0" y="0"/>
                </a:moveTo>
                <a:lnTo>
                  <a:pt x="7452740" y="0"/>
                </a:lnTo>
                <a:lnTo>
                  <a:pt x="7452740" y="9644722"/>
                </a:lnTo>
                <a:lnTo>
                  <a:pt x="0" y="9644722"/>
                </a:lnTo>
                <a:lnTo>
                  <a:pt x="0" y="0"/>
                </a:lnTo>
                <a:close/>
              </a:path>
            </a:pathLst>
          </a:custGeom>
          <a:blipFill>
            <a:blip r:embed="rId2"/>
            <a:stretch>
              <a:fillRect l="0" t="0" r="0" b="0"/>
            </a:stretch>
          </a:blipFill>
        </p:spPr>
      </p:sp>
      <p:sp>
        <p:nvSpPr>
          <p:cNvPr name="TextBox 10" id="10"/>
          <p:cNvSpPr txBox="true"/>
          <p:nvPr/>
        </p:nvSpPr>
        <p:spPr>
          <a:xfrm rot="0">
            <a:off x="1743680" y="2529172"/>
            <a:ext cx="6126082" cy="7990164"/>
          </a:xfrm>
          <a:prstGeom prst="rect">
            <a:avLst/>
          </a:prstGeom>
        </p:spPr>
        <p:txBody>
          <a:bodyPr anchor="t" rtlCol="false" tIns="0" lIns="0" bIns="0" rIns="0">
            <a:spAutoFit/>
          </a:bodyPr>
          <a:lstStyle/>
          <a:p>
            <a:pPr algn="r">
              <a:lnSpc>
                <a:spcPts val="5322"/>
              </a:lnSpc>
              <a:spcBef>
                <a:spcPct val="0"/>
              </a:spcBef>
            </a:pPr>
            <a:r>
              <a:rPr lang="en-US" b="true" sz="3801">
                <a:solidFill>
                  <a:srgbClr val="FFFFFF"/>
                </a:solidFill>
                <a:latin typeface="Proxima Nova 4"/>
                <a:ea typeface="Proxima Nova 4"/>
                <a:cs typeface="Proxima Nova 4"/>
                <a:sym typeface="Proxima Nova 4"/>
              </a:rPr>
              <a:t>Mailing Address:</a:t>
            </a:r>
          </a:p>
          <a:p>
            <a:pPr algn="r">
              <a:lnSpc>
                <a:spcPts val="5322"/>
              </a:lnSpc>
              <a:spcBef>
                <a:spcPct val="0"/>
              </a:spcBef>
            </a:pPr>
            <a:r>
              <a:rPr lang="en-US" b="true" sz="3801">
                <a:solidFill>
                  <a:srgbClr val="FFFFFF"/>
                </a:solidFill>
                <a:latin typeface="Proxima Nova 4"/>
                <a:ea typeface="Proxima Nova 4"/>
                <a:cs typeface="Proxima Nova 4"/>
                <a:sym typeface="Proxima Nova 4"/>
              </a:rPr>
              <a:t> 232 ARC</a:t>
            </a:r>
          </a:p>
          <a:p>
            <a:pPr algn="r">
              <a:lnSpc>
                <a:spcPts val="5322"/>
              </a:lnSpc>
              <a:spcBef>
                <a:spcPct val="0"/>
              </a:spcBef>
            </a:pPr>
            <a:r>
              <a:rPr lang="en-US" b="true" sz="3801">
                <a:solidFill>
                  <a:srgbClr val="FFFFFF"/>
                </a:solidFill>
                <a:latin typeface="Proxima Nova 4"/>
                <a:ea typeface="Proxima Nova 4"/>
                <a:cs typeface="Proxima Nova 4"/>
                <a:sym typeface="Proxima Nova 4"/>
              </a:rPr>
              <a:t>One Shields Ave. </a:t>
            </a:r>
          </a:p>
          <a:p>
            <a:pPr algn="r">
              <a:lnSpc>
                <a:spcPts val="5322"/>
              </a:lnSpc>
              <a:spcBef>
                <a:spcPct val="0"/>
              </a:spcBef>
            </a:pPr>
            <a:r>
              <a:rPr lang="en-US" b="true" sz="3801">
                <a:solidFill>
                  <a:srgbClr val="FFFFFF"/>
                </a:solidFill>
                <a:latin typeface="Proxima Nova 4"/>
                <a:ea typeface="Proxima Nova 4"/>
                <a:cs typeface="Proxima Nova 4"/>
                <a:sym typeface="Proxima Nova 4"/>
              </a:rPr>
              <a:t>Davis, CA. 95616</a:t>
            </a:r>
          </a:p>
          <a:p>
            <a:pPr algn="r">
              <a:lnSpc>
                <a:spcPts val="5322"/>
              </a:lnSpc>
              <a:spcBef>
                <a:spcPct val="0"/>
              </a:spcBef>
            </a:pPr>
          </a:p>
          <a:p>
            <a:pPr algn="r">
              <a:lnSpc>
                <a:spcPts val="5322"/>
              </a:lnSpc>
              <a:spcBef>
                <a:spcPct val="0"/>
              </a:spcBef>
            </a:pPr>
            <a:r>
              <a:rPr lang="en-US" b="true" sz="3801">
                <a:solidFill>
                  <a:srgbClr val="FFFFFF"/>
                </a:solidFill>
                <a:latin typeface="Proxima Nova 4"/>
                <a:ea typeface="Proxima Nova 4"/>
                <a:cs typeface="Proxima Nova 4"/>
                <a:sym typeface="Proxima Nova 4"/>
              </a:rPr>
              <a:t>Location: </a:t>
            </a:r>
          </a:p>
          <a:p>
            <a:pPr algn="r">
              <a:lnSpc>
                <a:spcPts val="5322"/>
              </a:lnSpc>
              <a:spcBef>
                <a:spcPct val="0"/>
              </a:spcBef>
            </a:pPr>
            <a:r>
              <a:rPr lang="en-US" b="true" sz="3801">
                <a:solidFill>
                  <a:srgbClr val="FFFFFF"/>
                </a:solidFill>
                <a:latin typeface="Proxima Nova 4"/>
                <a:ea typeface="Proxima Nova 4"/>
                <a:cs typeface="Proxima Nova 4"/>
                <a:sym typeface="Proxima Nova 4"/>
              </a:rPr>
              <a:t>2nd floor of ARC</a:t>
            </a:r>
          </a:p>
          <a:p>
            <a:pPr algn="r">
              <a:lnSpc>
                <a:spcPts val="5322"/>
              </a:lnSpc>
              <a:spcBef>
                <a:spcPct val="0"/>
              </a:spcBef>
            </a:pPr>
          </a:p>
          <a:p>
            <a:pPr algn="r">
              <a:lnSpc>
                <a:spcPts val="5322"/>
              </a:lnSpc>
              <a:spcBef>
                <a:spcPct val="0"/>
              </a:spcBef>
            </a:pPr>
            <a:r>
              <a:rPr lang="en-US" b="true" sz="3801">
                <a:solidFill>
                  <a:srgbClr val="FFFFFF"/>
                </a:solidFill>
                <a:latin typeface="Proxima Nova 4"/>
                <a:ea typeface="Proxima Nova 4"/>
                <a:cs typeface="Proxima Nova 4"/>
                <a:sym typeface="Proxima Nova 4"/>
              </a:rPr>
              <a:t>Office hours:</a:t>
            </a:r>
          </a:p>
          <a:p>
            <a:pPr algn="r">
              <a:lnSpc>
                <a:spcPts val="5322"/>
              </a:lnSpc>
              <a:spcBef>
                <a:spcPct val="0"/>
              </a:spcBef>
            </a:pPr>
            <a:r>
              <a:rPr lang="en-US" b="true" sz="3801">
                <a:solidFill>
                  <a:srgbClr val="FFFFFF"/>
                </a:solidFill>
                <a:latin typeface="Proxima Nova 4"/>
                <a:ea typeface="Proxima Nova 4"/>
                <a:cs typeface="Proxima Nova 4"/>
                <a:sym typeface="Proxima Nova 4"/>
              </a:rPr>
              <a:t>9 AM- 4 PM</a:t>
            </a:r>
          </a:p>
          <a:p>
            <a:pPr algn="r">
              <a:lnSpc>
                <a:spcPts val="5322"/>
              </a:lnSpc>
              <a:spcBef>
                <a:spcPct val="0"/>
              </a:spcBef>
            </a:pPr>
            <a:r>
              <a:rPr lang="en-US" b="true" sz="3801">
                <a:solidFill>
                  <a:srgbClr val="FFFFFF"/>
                </a:solidFill>
                <a:latin typeface="Proxima Nova 4"/>
                <a:ea typeface="Proxima Nova 4"/>
                <a:cs typeface="Proxima Nova 4"/>
                <a:sym typeface="Proxima Nova 4"/>
              </a:rPr>
              <a:t>Mon-Fri</a:t>
            </a:r>
          </a:p>
          <a:p>
            <a:pPr algn="r">
              <a:lnSpc>
                <a:spcPts val="5322"/>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610850"/>
            <a:chOff x="0" y="0"/>
            <a:chExt cx="3298625" cy="1913890"/>
          </a:xfrm>
        </p:grpSpPr>
        <p:sp>
          <p:nvSpPr>
            <p:cNvPr name="Freeform 3" id="3"/>
            <p:cNvSpPr/>
            <p:nvPr/>
          </p:nvSpPr>
          <p:spPr>
            <a:xfrm flipH="false" flipV="false" rot="0">
              <a:off x="0" y="0"/>
              <a:ext cx="3298625" cy="1913890"/>
            </a:xfrm>
            <a:custGeom>
              <a:avLst/>
              <a:gdLst/>
              <a:ahLst/>
              <a:cxnLst/>
              <a:rect r="r" b="b" t="t" l="l"/>
              <a:pathLst>
                <a:path h="1913890" w="3298625">
                  <a:moveTo>
                    <a:pt x="0" y="0"/>
                  </a:moveTo>
                  <a:lnTo>
                    <a:pt x="3298625" y="0"/>
                  </a:lnTo>
                  <a:lnTo>
                    <a:pt x="3298625" y="1913890"/>
                  </a:lnTo>
                  <a:lnTo>
                    <a:pt x="0" y="1913890"/>
                  </a:lnTo>
                  <a:close/>
                </a:path>
              </a:pathLst>
            </a:custGeom>
            <a:solidFill>
              <a:srgbClr val="00385E"/>
            </a:solidFill>
          </p:spPr>
        </p:sp>
      </p:grpSp>
      <p:sp>
        <p:nvSpPr>
          <p:cNvPr name="AutoShape 4" id="4"/>
          <p:cNvSpPr/>
          <p:nvPr/>
        </p:nvSpPr>
        <p:spPr>
          <a:xfrm rot="0">
            <a:off x="8362950" y="988536"/>
            <a:ext cx="95250" cy="8229600"/>
          </a:xfrm>
          <a:prstGeom prst="rect">
            <a:avLst/>
          </a:prstGeom>
          <a:solidFill>
            <a:srgbClr val="E6E7E2"/>
          </a:solidFill>
        </p:spPr>
      </p:sp>
      <p:sp>
        <p:nvSpPr>
          <p:cNvPr name="AutoShape 5" id="5"/>
          <p:cNvSpPr/>
          <p:nvPr/>
        </p:nvSpPr>
        <p:spPr>
          <a:xfrm rot="0">
            <a:off x="-190500" y="-190500"/>
            <a:ext cx="2286000" cy="10668000"/>
          </a:xfrm>
          <a:prstGeom prst="rect">
            <a:avLst/>
          </a:prstGeom>
          <a:solidFill>
            <a:srgbClr val="FFFFFF"/>
          </a:solidFill>
        </p:spPr>
      </p:sp>
      <p:grpSp>
        <p:nvGrpSpPr>
          <p:cNvPr name="Group 6" id="6"/>
          <p:cNvGrpSpPr>
            <a:grpSpLocks noChangeAspect="true"/>
          </p:cNvGrpSpPr>
          <p:nvPr/>
        </p:nvGrpSpPr>
        <p:grpSpPr>
          <a:xfrm rot="5400000">
            <a:off x="554848" y="2462543"/>
            <a:ext cx="9340879" cy="5254244"/>
            <a:chOff x="0" y="0"/>
            <a:chExt cx="5852160" cy="3291840"/>
          </a:xfrm>
        </p:grpSpPr>
        <p:sp>
          <p:nvSpPr>
            <p:cNvPr name="Freeform 7" id="7"/>
            <p:cNvSpPr/>
            <p:nvPr/>
          </p:nvSpPr>
          <p:spPr>
            <a:xfrm flipH="false" flipV="false" rot="-5400000">
              <a:off x="-638746" y="656145"/>
              <a:ext cx="3243707" cy="1966214"/>
            </a:xfrm>
            <a:custGeom>
              <a:avLst/>
              <a:gdLst/>
              <a:ahLst/>
              <a:cxnLst/>
              <a:rect r="r" b="b" t="t" l="l"/>
              <a:pathLst>
                <a:path h="1966214" w="3243707">
                  <a:moveTo>
                    <a:pt x="3243707" y="0"/>
                  </a:moveTo>
                  <a:lnTo>
                    <a:pt x="3243707" y="1966215"/>
                  </a:lnTo>
                  <a:lnTo>
                    <a:pt x="0" y="1966215"/>
                  </a:lnTo>
                  <a:lnTo>
                    <a:pt x="0" y="0"/>
                  </a:lnTo>
                  <a:lnTo>
                    <a:pt x="3243707" y="0"/>
                  </a:lnTo>
                  <a:close/>
                </a:path>
              </a:pathLst>
            </a:custGeom>
            <a:blipFill>
              <a:blip r:embed="rId2"/>
              <a:stretch>
                <a:fillRect l="0" t="-9781" r="0" b="0"/>
              </a:stretch>
            </a:blipFill>
          </p:spPr>
        </p:sp>
        <p:sp>
          <p:nvSpPr>
            <p:cNvPr name="Freeform 8" id="8"/>
            <p:cNvSpPr/>
            <p:nvPr/>
          </p:nvSpPr>
          <p:spPr>
            <a:xfrm flipH="false" flipV="false" rot="0">
              <a:off x="1974723" y="17399"/>
              <a:ext cx="1981581" cy="3243707"/>
            </a:xfrm>
            <a:custGeom>
              <a:avLst/>
              <a:gdLst/>
              <a:ahLst/>
              <a:cxnLst/>
              <a:rect r="r" b="b" t="t" l="l"/>
              <a:pathLst>
                <a:path h="3243707" w="1981581">
                  <a:moveTo>
                    <a:pt x="1981581" y="3243707"/>
                  </a:moveTo>
                  <a:lnTo>
                    <a:pt x="0" y="3243707"/>
                  </a:lnTo>
                  <a:lnTo>
                    <a:pt x="0" y="0"/>
                  </a:lnTo>
                  <a:lnTo>
                    <a:pt x="1981581" y="0"/>
                  </a:lnTo>
                  <a:lnTo>
                    <a:pt x="1981581" y="3243707"/>
                  </a:lnTo>
                  <a:close/>
                </a:path>
              </a:pathLst>
            </a:custGeom>
            <a:solidFill>
              <a:srgbClr val="000000">
                <a:alpha val="0"/>
              </a:srgbClr>
            </a:solidFill>
            <a:ln w="12700">
              <a:solidFill>
                <a:srgbClr val="000000"/>
              </a:solidFill>
            </a:ln>
          </p:spPr>
        </p:sp>
        <p:sp>
          <p:nvSpPr>
            <p:cNvPr name="Freeform 9" id="9"/>
            <p:cNvSpPr/>
            <p:nvPr/>
          </p:nvSpPr>
          <p:spPr>
            <a:xfrm flipH="false" flipV="false" rot="-5400000">
              <a:off x="3279711" y="704025"/>
              <a:ext cx="3259074" cy="1885823"/>
            </a:xfrm>
            <a:custGeom>
              <a:avLst/>
              <a:gdLst/>
              <a:ahLst/>
              <a:cxnLst/>
              <a:rect r="r" b="b" t="t" l="l"/>
              <a:pathLst>
                <a:path h="1885823" w="3259074">
                  <a:moveTo>
                    <a:pt x="0" y="1885822"/>
                  </a:moveTo>
                  <a:lnTo>
                    <a:pt x="0" y="0"/>
                  </a:lnTo>
                  <a:lnTo>
                    <a:pt x="3259074" y="0"/>
                  </a:lnTo>
                  <a:lnTo>
                    <a:pt x="3259074" y="1885822"/>
                  </a:lnTo>
                  <a:lnTo>
                    <a:pt x="0" y="1885822"/>
                  </a:lnTo>
                  <a:close/>
                </a:path>
              </a:pathLst>
            </a:custGeom>
            <a:blipFill>
              <a:blip r:embed="rId3"/>
              <a:stretch>
                <a:fillRect l="-20487" t="-17143" r="-4649" b="-26767"/>
              </a:stretch>
            </a:blipFill>
          </p:spPr>
        </p:sp>
        <p:sp>
          <p:nvSpPr>
            <p:cNvPr name="Freeform 10" id="10"/>
            <p:cNvSpPr/>
            <p:nvPr/>
          </p:nvSpPr>
          <p:spPr>
            <a:xfrm flipH="false" flipV="false" rot="0">
              <a:off x="0" y="0"/>
              <a:ext cx="5852160" cy="3291840"/>
            </a:xfrm>
            <a:custGeom>
              <a:avLst/>
              <a:gdLst/>
              <a:ahLst/>
              <a:cxnLst/>
              <a:rect r="r" b="b" t="t" l="l"/>
              <a:pathLst>
                <a:path h="3291840" w="5852160">
                  <a:moveTo>
                    <a:pt x="5852160" y="3291840"/>
                  </a:moveTo>
                  <a:lnTo>
                    <a:pt x="0" y="3291840"/>
                  </a:lnTo>
                  <a:lnTo>
                    <a:pt x="0" y="0"/>
                  </a:lnTo>
                  <a:lnTo>
                    <a:pt x="5852160" y="0"/>
                  </a:lnTo>
                  <a:lnTo>
                    <a:pt x="5852160" y="3291840"/>
                  </a:lnTo>
                  <a:close/>
                </a:path>
              </a:pathLst>
            </a:custGeom>
            <a:blipFill>
              <a:blip r:embed="rId4"/>
              <a:stretch>
                <a:fillRect l="0" t="0" r="0" b="0"/>
              </a:stretch>
            </a:blipFill>
          </p:spPr>
        </p:sp>
      </p:grpSp>
      <p:grpSp>
        <p:nvGrpSpPr>
          <p:cNvPr name="Group 11" id="11"/>
          <p:cNvGrpSpPr/>
          <p:nvPr/>
        </p:nvGrpSpPr>
        <p:grpSpPr>
          <a:xfrm rot="0">
            <a:off x="2674759" y="3609975"/>
            <a:ext cx="5149076" cy="3086100"/>
            <a:chOff x="0" y="0"/>
            <a:chExt cx="1356135" cy="812800"/>
          </a:xfrm>
        </p:grpSpPr>
        <p:sp>
          <p:nvSpPr>
            <p:cNvPr name="Freeform 12" id="12"/>
            <p:cNvSpPr/>
            <p:nvPr/>
          </p:nvSpPr>
          <p:spPr>
            <a:xfrm flipH="false" flipV="false" rot="0">
              <a:off x="0" y="0"/>
              <a:ext cx="1356135" cy="812800"/>
            </a:xfrm>
            <a:custGeom>
              <a:avLst/>
              <a:gdLst/>
              <a:ahLst/>
              <a:cxnLst/>
              <a:rect r="r" b="b" t="t" l="l"/>
              <a:pathLst>
                <a:path h="812800" w="1356135">
                  <a:moveTo>
                    <a:pt x="0" y="0"/>
                  </a:moveTo>
                  <a:lnTo>
                    <a:pt x="1356135" y="0"/>
                  </a:lnTo>
                  <a:lnTo>
                    <a:pt x="1356135" y="812800"/>
                  </a:lnTo>
                  <a:lnTo>
                    <a:pt x="0" y="812800"/>
                  </a:lnTo>
                  <a:close/>
                </a:path>
              </a:pathLst>
            </a:custGeom>
            <a:solidFill>
              <a:srgbClr val="FFFFFF"/>
            </a:solidFill>
          </p:spPr>
        </p:sp>
        <p:sp>
          <p:nvSpPr>
            <p:cNvPr name="TextBox 13" id="13"/>
            <p:cNvSpPr txBox="true"/>
            <p:nvPr/>
          </p:nvSpPr>
          <p:spPr>
            <a:xfrm>
              <a:off x="0" y="-57150"/>
              <a:ext cx="1356135" cy="869950"/>
            </a:xfrm>
            <a:prstGeom prst="rect">
              <a:avLst/>
            </a:prstGeom>
          </p:spPr>
          <p:txBody>
            <a:bodyPr anchor="ctr" rtlCol="false" tIns="50800" lIns="50800" bIns="50800" rIns="50800"/>
            <a:lstStyle/>
            <a:p>
              <a:pPr algn="ctr">
                <a:lnSpc>
                  <a:spcPts val="2659"/>
                </a:lnSpc>
              </a:pPr>
            </a:p>
            <a:p>
              <a:pPr algn="ctr">
                <a:lnSpc>
                  <a:spcPts val="2659"/>
                </a:lnSpc>
              </a:pPr>
            </a:p>
          </p:txBody>
        </p:sp>
      </p:grpSp>
      <p:sp>
        <p:nvSpPr>
          <p:cNvPr name="TextBox 14" id="14"/>
          <p:cNvSpPr txBox="true"/>
          <p:nvPr/>
        </p:nvSpPr>
        <p:spPr>
          <a:xfrm rot="0">
            <a:off x="8591550" y="278199"/>
            <a:ext cx="10668396" cy="1057275"/>
          </a:xfrm>
          <a:prstGeom prst="rect">
            <a:avLst/>
          </a:prstGeom>
        </p:spPr>
        <p:txBody>
          <a:bodyPr anchor="t" rtlCol="false" tIns="0" lIns="0" bIns="0" rIns="0">
            <a:spAutoFit/>
          </a:bodyPr>
          <a:lstStyle/>
          <a:p>
            <a:pPr algn="just">
              <a:lnSpc>
                <a:spcPts val="8280"/>
              </a:lnSpc>
            </a:pPr>
            <a:r>
              <a:rPr lang="en-US" b="true" sz="6900" spc="-138">
                <a:solidFill>
                  <a:srgbClr val="FFFFFF"/>
                </a:solidFill>
                <a:latin typeface="Proxima Nova 2"/>
                <a:ea typeface="Proxima Nova 2"/>
                <a:cs typeface="Proxima Nova 2"/>
                <a:sym typeface="Proxima Nova 2"/>
              </a:rPr>
              <a:t>Duties and Expectations</a:t>
            </a:r>
          </a:p>
        </p:txBody>
      </p:sp>
      <p:sp>
        <p:nvSpPr>
          <p:cNvPr name="Freeform 15" id="15"/>
          <p:cNvSpPr/>
          <p:nvPr/>
        </p:nvSpPr>
        <p:spPr>
          <a:xfrm flipH="false" flipV="false" rot="0">
            <a:off x="3501040" y="3637311"/>
            <a:ext cx="3496514" cy="3031428"/>
          </a:xfrm>
          <a:custGeom>
            <a:avLst/>
            <a:gdLst/>
            <a:ahLst/>
            <a:cxnLst/>
            <a:rect r="r" b="b" t="t" l="l"/>
            <a:pathLst>
              <a:path h="3031428" w="3496514">
                <a:moveTo>
                  <a:pt x="0" y="0"/>
                </a:moveTo>
                <a:lnTo>
                  <a:pt x="3496514" y="0"/>
                </a:lnTo>
                <a:lnTo>
                  <a:pt x="3496514" y="3031428"/>
                </a:lnTo>
                <a:lnTo>
                  <a:pt x="0" y="303142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6" id="16"/>
          <p:cNvSpPr txBox="true"/>
          <p:nvPr/>
        </p:nvSpPr>
        <p:spPr>
          <a:xfrm rot="0">
            <a:off x="8433435" y="1371600"/>
            <a:ext cx="9465045" cy="8582025"/>
          </a:xfrm>
          <a:prstGeom prst="rect">
            <a:avLst/>
          </a:prstGeom>
        </p:spPr>
        <p:txBody>
          <a:bodyPr anchor="t" rtlCol="false" tIns="0" lIns="0" bIns="0" rIns="0">
            <a:spAutoFit/>
          </a:bodyPr>
          <a:lstStyle/>
          <a:p>
            <a:pPr algn="l" marL="820416" indent="-410208" lvl="1">
              <a:lnSpc>
                <a:spcPts val="4559"/>
              </a:lnSpc>
              <a:buFont typeface="Arial"/>
              <a:buChar char="•"/>
            </a:pPr>
            <a:r>
              <a:rPr lang="en-US" b="true" sz="3799" spc="-75">
                <a:solidFill>
                  <a:srgbClr val="FFFFFF"/>
                </a:solidFill>
                <a:latin typeface="Proxima Nova 2"/>
                <a:ea typeface="Proxima Nova 2"/>
                <a:cs typeface="Proxima Nova 2"/>
                <a:sym typeface="Proxima Nova 2"/>
              </a:rPr>
              <a:t>Responsible for skill improvement, workouts, game strategy, and other coaching decisions</a:t>
            </a:r>
          </a:p>
          <a:p>
            <a:pPr algn="l">
              <a:lnSpc>
                <a:spcPts val="4559"/>
              </a:lnSpc>
            </a:pPr>
          </a:p>
          <a:p>
            <a:pPr algn="l" marL="820416" indent="-410208" lvl="1">
              <a:lnSpc>
                <a:spcPts val="4559"/>
              </a:lnSpc>
              <a:buFont typeface="Arial"/>
              <a:buChar char="•"/>
            </a:pPr>
            <a:r>
              <a:rPr lang="en-US" b="true" sz="3799" spc="-75">
                <a:solidFill>
                  <a:srgbClr val="FFFFFF"/>
                </a:solidFill>
                <a:latin typeface="Proxima Nova 2"/>
                <a:ea typeface="Proxima Nova 2"/>
                <a:cs typeface="Proxima Nova 2"/>
                <a:sym typeface="Proxima Nova 2"/>
              </a:rPr>
              <a:t>Help to ensure good sportsmanship at all times and always conduct themselves in a positive matter to represent UC Davis</a:t>
            </a:r>
          </a:p>
          <a:p>
            <a:pPr algn="l">
              <a:lnSpc>
                <a:spcPts val="4559"/>
              </a:lnSpc>
            </a:pPr>
          </a:p>
          <a:p>
            <a:pPr algn="l" marL="820416" indent="-410208" lvl="1">
              <a:lnSpc>
                <a:spcPts val="4559"/>
              </a:lnSpc>
              <a:buFont typeface="Arial"/>
              <a:buChar char="•"/>
            </a:pPr>
            <a:r>
              <a:rPr lang="en-US" b="true" sz="3799" spc="-75">
                <a:solidFill>
                  <a:srgbClr val="FFFFFF"/>
                </a:solidFill>
                <a:latin typeface="Proxima Nova 2"/>
                <a:ea typeface="Proxima Nova 2"/>
                <a:cs typeface="Proxima Nova 2"/>
                <a:sym typeface="Proxima Nova 2"/>
              </a:rPr>
              <a:t>Adhere to all UC Davis, CR, and Sport Clubs policies and procedures</a:t>
            </a:r>
          </a:p>
          <a:p>
            <a:pPr algn="l">
              <a:lnSpc>
                <a:spcPts val="4559"/>
              </a:lnSpc>
            </a:pPr>
          </a:p>
          <a:p>
            <a:pPr algn="l" marL="820416" indent="-410208" lvl="1">
              <a:lnSpc>
                <a:spcPts val="4559"/>
              </a:lnSpc>
              <a:buFont typeface="Arial"/>
              <a:buChar char="•"/>
            </a:pPr>
            <a:r>
              <a:rPr lang="en-US" b="true" sz="3799" spc="-75">
                <a:solidFill>
                  <a:srgbClr val="FFFFFF"/>
                </a:solidFill>
                <a:latin typeface="Proxima Nova 2"/>
                <a:ea typeface="Proxima Nova 2"/>
                <a:cs typeface="Proxima Nova 2"/>
                <a:sym typeface="Proxima Nova 2"/>
              </a:rPr>
              <a:t>You take over at practices and games, but everything is run through the student leaders!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610850"/>
            <a:chOff x="0" y="0"/>
            <a:chExt cx="3298625" cy="1913890"/>
          </a:xfrm>
        </p:grpSpPr>
        <p:sp>
          <p:nvSpPr>
            <p:cNvPr name="Freeform 3" id="3"/>
            <p:cNvSpPr/>
            <p:nvPr/>
          </p:nvSpPr>
          <p:spPr>
            <a:xfrm flipH="false" flipV="false" rot="0">
              <a:off x="0" y="0"/>
              <a:ext cx="3298625" cy="1913890"/>
            </a:xfrm>
            <a:custGeom>
              <a:avLst/>
              <a:gdLst/>
              <a:ahLst/>
              <a:cxnLst/>
              <a:rect r="r" b="b" t="t" l="l"/>
              <a:pathLst>
                <a:path h="1913890" w="3298625">
                  <a:moveTo>
                    <a:pt x="0" y="0"/>
                  </a:moveTo>
                  <a:lnTo>
                    <a:pt x="3298625" y="0"/>
                  </a:lnTo>
                  <a:lnTo>
                    <a:pt x="3298625" y="1913890"/>
                  </a:lnTo>
                  <a:lnTo>
                    <a:pt x="0" y="1913890"/>
                  </a:lnTo>
                  <a:close/>
                </a:path>
              </a:pathLst>
            </a:custGeom>
            <a:solidFill>
              <a:srgbClr val="00385E"/>
            </a:solidFill>
          </p:spPr>
        </p:sp>
      </p:grpSp>
      <p:sp>
        <p:nvSpPr>
          <p:cNvPr name="AutoShape 4" id="4"/>
          <p:cNvSpPr/>
          <p:nvPr/>
        </p:nvSpPr>
        <p:spPr>
          <a:xfrm rot="0">
            <a:off x="8362950" y="988536"/>
            <a:ext cx="95250" cy="8229600"/>
          </a:xfrm>
          <a:prstGeom prst="rect">
            <a:avLst/>
          </a:prstGeom>
          <a:solidFill>
            <a:srgbClr val="E6E7E2"/>
          </a:solidFill>
        </p:spPr>
      </p:sp>
      <p:sp>
        <p:nvSpPr>
          <p:cNvPr name="AutoShape 5" id="5"/>
          <p:cNvSpPr/>
          <p:nvPr/>
        </p:nvSpPr>
        <p:spPr>
          <a:xfrm rot="0">
            <a:off x="-190500" y="-190500"/>
            <a:ext cx="2286000" cy="10668000"/>
          </a:xfrm>
          <a:prstGeom prst="rect">
            <a:avLst/>
          </a:prstGeom>
          <a:solidFill>
            <a:srgbClr val="FFFFFF"/>
          </a:solidFill>
        </p:spPr>
      </p:sp>
      <p:grpSp>
        <p:nvGrpSpPr>
          <p:cNvPr name="Group 6" id="6"/>
          <p:cNvGrpSpPr>
            <a:grpSpLocks noChangeAspect="true"/>
          </p:cNvGrpSpPr>
          <p:nvPr/>
        </p:nvGrpSpPr>
        <p:grpSpPr>
          <a:xfrm rot="5400000">
            <a:off x="554848" y="2462543"/>
            <a:ext cx="9340879" cy="5254244"/>
            <a:chOff x="0" y="0"/>
            <a:chExt cx="5852160" cy="3291840"/>
          </a:xfrm>
        </p:grpSpPr>
        <p:sp>
          <p:nvSpPr>
            <p:cNvPr name="Freeform 7" id="7"/>
            <p:cNvSpPr/>
            <p:nvPr/>
          </p:nvSpPr>
          <p:spPr>
            <a:xfrm flipH="false" flipV="false" rot="-5400000">
              <a:off x="-638746" y="656145"/>
              <a:ext cx="3243707" cy="1966214"/>
            </a:xfrm>
            <a:custGeom>
              <a:avLst/>
              <a:gdLst/>
              <a:ahLst/>
              <a:cxnLst/>
              <a:rect r="r" b="b" t="t" l="l"/>
              <a:pathLst>
                <a:path h="1966214" w="3243707">
                  <a:moveTo>
                    <a:pt x="3243707" y="0"/>
                  </a:moveTo>
                  <a:lnTo>
                    <a:pt x="3243707" y="1966215"/>
                  </a:lnTo>
                  <a:lnTo>
                    <a:pt x="0" y="1966215"/>
                  </a:lnTo>
                  <a:lnTo>
                    <a:pt x="0" y="0"/>
                  </a:lnTo>
                  <a:lnTo>
                    <a:pt x="3243707" y="0"/>
                  </a:lnTo>
                  <a:close/>
                </a:path>
              </a:pathLst>
            </a:custGeom>
            <a:blipFill>
              <a:blip r:embed="rId2"/>
              <a:stretch>
                <a:fillRect l="0" t="-17650" r="0" b="-122220"/>
              </a:stretch>
            </a:blipFill>
          </p:spPr>
        </p:sp>
        <p:sp>
          <p:nvSpPr>
            <p:cNvPr name="Freeform 8" id="8"/>
            <p:cNvSpPr/>
            <p:nvPr/>
          </p:nvSpPr>
          <p:spPr>
            <a:xfrm flipH="false" flipV="false" rot="-5400000">
              <a:off x="1343660" y="648462"/>
              <a:ext cx="3243707" cy="1981581"/>
            </a:xfrm>
            <a:custGeom>
              <a:avLst/>
              <a:gdLst/>
              <a:ahLst/>
              <a:cxnLst/>
              <a:rect r="r" b="b" t="t" l="l"/>
              <a:pathLst>
                <a:path h="1981581" w="3243707">
                  <a:moveTo>
                    <a:pt x="0" y="1981581"/>
                  </a:moveTo>
                  <a:lnTo>
                    <a:pt x="0" y="0"/>
                  </a:lnTo>
                  <a:lnTo>
                    <a:pt x="3243707" y="0"/>
                  </a:lnTo>
                  <a:lnTo>
                    <a:pt x="3243707" y="1981581"/>
                  </a:lnTo>
                  <a:lnTo>
                    <a:pt x="0" y="1981581"/>
                  </a:lnTo>
                  <a:close/>
                </a:path>
              </a:pathLst>
            </a:custGeom>
            <a:blipFill>
              <a:blip r:embed="rId3"/>
              <a:stretch>
                <a:fillRect l="0" t="-53530" r="-35040" b="0"/>
              </a:stretch>
            </a:blipFill>
          </p:spPr>
        </p:sp>
        <p:sp>
          <p:nvSpPr>
            <p:cNvPr name="Freeform 9" id="9"/>
            <p:cNvSpPr/>
            <p:nvPr/>
          </p:nvSpPr>
          <p:spPr>
            <a:xfrm flipH="false" flipV="false" rot="-5400000">
              <a:off x="3279711" y="704025"/>
              <a:ext cx="3259074" cy="1885823"/>
            </a:xfrm>
            <a:custGeom>
              <a:avLst/>
              <a:gdLst/>
              <a:ahLst/>
              <a:cxnLst/>
              <a:rect r="r" b="b" t="t" l="l"/>
              <a:pathLst>
                <a:path h="1885823" w="3259074">
                  <a:moveTo>
                    <a:pt x="0" y="1885822"/>
                  </a:moveTo>
                  <a:lnTo>
                    <a:pt x="0" y="0"/>
                  </a:lnTo>
                  <a:lnTo>
                    <a:pt x="3259074" y="0"/>
                  </a:lnTo>
                  <a:lnTo>
                    <a:pt x="3259074" y="1885822"/>
                  </a:lnTo>
                  <a:lnTo>
                    <a:pt x="0" y="1885822"/>
                  </a:lnTo>
                  <a:close/>
                </a:path>
              </a:pathLst>
            </a:custGeom>
            <a:blipFill>
              <a:blip r:embed="rId4"/>
              <a:stretch>
                <a:fillRect l="-7348" t="-29267" r="-11094" b="-25926"/>
              </a:stretch>
            </a:blipFill>
          </p:spPr>
        </p:sp>
        <p:sp>
          <p:nvSpPr>
            <p:cNvPr name="Freeform 10" id="10"/>
            <p:cNvSpPr/>
            <p:nvPr/>
          </p:nvSpPr>
          <p:spPr>
            <a:xfrm flipH="false" flipV="false" rot="0">
              <a:off x="0" y="0"/>
              <a:ext cx="5852160" cy="3291840"/>
            </a:xfrm>
            <a:custGeom>
              <a:avLst/>
              <a:gdLst/>
              <a:ahLst/>
              <a:cxnLst/>
              <a:rect r="r" b="b" t="t" l="l"/>
              <a:pathLst>
                <a:path h="3291840" w="5852160">
                  <a:moveTo>
                    <a:pt x="5852160" y="3291840"/>
                  </a:moveTo>
                  <a:lnTo>
                    <a:pt x="0" y="3291840"/>
                  </a:lnTo>
                  <a:lnTo>
                    <a:pt x="0" y="0"/>
                  </a:lnTo>
                  <a:lnTo>
                    <a:pt x="5852160" y="0"/>
                  </a:lnTo>
                  <a:lnTo>
                    <a:pt x="5852160" y="3291840"/>
                  </a:lnTo>
                  <a:close/>
                </a:path>
              </a:pathLst>
            </a:custGeom>
            <a:blipFill>
              <a:blip r:embed="rId5"/>
              <a:stretch>
                <a:fillRect l="0" t="0" r="0" b="0"/>
              </a:stretch>
            </a:blipFill>
          </p:spPr>
        </p:sp>
      </p:grpSp>
      <p:sp>
        <p:nvSpPr>
          <p:cNvPr name="TextBox 11" id="11"/>
          <p:cNvSpPr txBox="true"/>
          <p:nvPr/>
        </p:nvSpPr>
        <p:spPr>
          <a:xfrm rot="0">
            <a:off x="8591550" y="278199"/>
            <a:ext cx="10668396" cy="1057275"/>
          </a:xfrm>
          <a:prstGeom prst="rect">
            <a:avLst/>
          </a:prstGeom>
        </p:spPr>
        <p:txBody>
          <a:bodyPr anchor="t" rtlCol="false" tIns="0" lIns="0" bIns="0" rIns="0">
            <a:spAutoFit/>
          </a:bodyPr>
          <a:lstStyle/>
          <a:p>
            <a:pPr algn="just">
              <a:lnSpc>
                <a:spcPts val="8280"/>
              </a:lnSpc>
            </a:pPr>
            <a:r>
              <a:rPr lang="en-US" b="true" sz="6900" spc="-138">
                <a:solidFill>
                  <a:srgbClr val="FFFFFF"/>
                </a:solidFill>
                <a:latin typeface="Proxima Nova 2"/>
                <a:ea typeface="Proxima Nova 2"/>
                <a:cs typeface="Proxima Nova 2"/>
                <a:sym typeface="Proxima Nova 2"/>
              </a:rPr>
              <a:t>What is a Sport Club?</a:t>
            </a:r>
          </a:p>
        </p:txBody>
      </p:sp>
      <p:sp>
        <p:nvSpPr>
          <p:cNvPr name="TextBox 12" id="12"/>
          <p:cNvSpPr txBox="true"/>
          <p:nvPr/>
        </p:nvSpPr>
        <p:spPr>
          <a:xfrm rot="0">
            <a:off x="8086322" y="1387630"/>
            <a:ext cx="9749046" cy="8677275"/>
          </a:xfrm>
          <a:prstGeom prst="rect">
            <a:avLst/>
          </a:prstGeom>
        </p:spPr>
        <p:txBody>
          <a:bodyPr anchor="t" rtlCol="false" tIns="0" lIns="0" bIns="0" rIns="0">
            <a:spAutoFit/>
          </a:bodyPr>
          <a:lstStyle/>
          <a:p>
            <a:pPr algn="l" marL="1230615" indent="-615308" lvl="1">
              <a:lnSpc>
                <a:spcPts val="6839"/>
              </a:lnSpc>
              <a:buFont typeface="Arial"/>
              <a:buChar char="•"/>
            </a:pPr>
            <a:r>
              <a:rPr lang="en-US" b="true" sz="5699" spc="-113">
                <a:solidFill>
                  <a:srgbClr val="FFFFFF"/>
                </a:solidFill>
                <a:latin typeface="Proxima Nova 2"/>
                <a:ea typeface="Proxima Nova 2"/>
                <a:cs typeface="Proxima Nova 2"/>
                <a:sym typeface="Proxima Nova 2"/>
              </a:rPr>
              <a:t>An extracurricular program for tuition paying students; a privilege not a right </a:t>
            </a:r>
          </a:p>
          <a:p>
            <a:pPr algn="l" marL="1230615" indent="-615308" lvl="1">
              <a:lnSpc>
                <a:spcPts val="6839"/>
              </a:lnSpc>
              <a:buFont typeface="Arial"/>
              <a:buChar char="•"/>
            </a:pPr>
            <a:r>
              <a:rPr lang="en-US" b="true" sz="5699" spc="-113">
                <a:solidFill>
                  <a:srgbClr val="FFFFFF"/>
                </a:solidFill>
                <a:latin typeface="Proxima Nova 2"/>
                <a:ea typeface="Proxima Nova 2"/>
                <a:cs typeface="Proxima Nova 2"/>
                <a:sym typeface="Proxima Nova 2"/>
              </a:rPr>
              <a:t>Built and led by the student officers</a:t>
            </a:r>
          </a:p>
          <a:p>
            <a:pPr algn="l" marL="1230615" indent="-615308" lvl="1">
              <a:lnSpc>
                <a:spcPts val="6839"/>
              </a:lnSpc>
              <a:buFont typeface="Arial"/>
              <a:buChar char="•"/>
            </a:pPr>
            <a:r>
              <a:rPr lang="en-US" b="true" sz="5699" spc="-113">
                <a:solidFill>
                  <a:srgbClr val="FFFFFF"/>
                </a:solidFill>
                <a:latin typeface="Proxima Nova 2"/>
                <a:ea typeface="Proxima Nova 2"/>
                <a:cs typeface="Proxima Nova 2"/>
                <a:sym typeface="Proxima Nova 2"/>
              </a:rPr>
              <a:t>A competitive outlet where they learn critical professional development skills</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8288000" cy="10610850"/>
            <a:chOff x="0" y="0"/>
            <a:chExt cx="3298625" cy="1913890"/>
          </a:xfrm>
        </p:grpSpPr>
        <p:sp>
          <p:nvSpPr>
            <p:cNvPr name="Freeform 3" id="3"/>
            <p:cNvSpPr/>
            <p:nvPr/>
          </p:nvSpPr>
          <p:spPr>
            <a:xfrm flipH="false" flipV="false" rot="0">
              <a:off x="0" y="0"/>
              <a:ext cx="3298625" cy="1913890"/>
            </a:xfrm>
            <a:custGeom>
              <a:avLst/>
              <a:gdLst/>
              <a:ahLst/>
              <a:cxnLst/>
              <a:rect r="r" b="b" t="t" l="l"/>
              <a:pathLst>
                <a:path h="1913890" w="3298625">
                  <a:moveTo>
                    <a:pt x="0" y="0"/>
                  </a:moveTo>
                  <a:lnTo>
                    <a:pt x="3298625" y="0"/>
                  </a:lnTo>
                  <a:lnTo>
                    <a:pt x="3298625" y="1913890"/>
                  </a:lnTo>
                  <a:lnTo>
                    <a:pt x="0" y="1913890"/>
                  </a:lnTo>
                  <a:close/>
                </a:path>
              </a:pathLst>
            </a:custGeom>
            <a:solidFill>
              <a:srgbClr val="00385E"/>
            </a:solidFill>
          </p:spPr>
        </p:sp>
      </p:grpSp>
      <p:sp>
        <p:nvSpPr>
          <p:cNvPr name="AutoShape 4" id="4"/>
          <p:cNvSpPr/>
          <p:nvPr/>
        </p:nvSpPr>
        <p:spPr>
          <a:xfrm rot="0">
            <a:off x="-190500" y="-190500"/>
            <a:ext cx="2286000" cy="10668000"/>
          </a:xfrm>
          <a:prstGeom prst="rect">
            <a:avLst/>
          </a:prstGeom>
          <a:solidFill>
            <a:srgbClr val="FFFFFF"/>
          </a:solidFill>
        </p:spPr>
      </p:sp>
      <p:sp>
        <p:nvSpPr>
          <p:cNvPr name="TextBox 5" id="5"/>
          <p:cNvSpPr txBox="true"/>
          <p:nvPr/>
        </p:nvSpPr>
        <p:spPr>
          <a:xfrm rot="0">
            <a:off x="2278271" y="299767"/>
            <a:ext cx="10668396" cy="1057275"/>
          </a:xfrm>
          <a:prstGeom prst="rect">
            <a:avLst/>
          </a:prstGeom>
        </p:spPr>
        <p:txBody>
          <a:bodyPr anchor="t" rtlCol="false" tIns="0" lIns="0" bIns="0" rIns="0">
            <a:spAutoFit/>
          </a:bodyPr>
          <a:lstStyle/>
          <a:p>
            <a:pPr algn="just">
              <a:lnSpc>
                <a:spcPts val="8280"/>
              </a:lnSpc>
            </a:pPr>
            <a:r>
              <a:rPr lang="en-US" b="true" sz="6900" spc="-138">
                <a:solidFill>
                  <a:srgbClr val="FFFFFF"/>
                </a:solidFill>
                <a:latin typeface="Proxima Nova 2"/>
                <a:ea typeface="Proxima Nova 2"/>
                <a:cs typeface="Proxima Nova 2"/>
                <a:sym typeface="Proxima Nova 2"/>
              </a:rPr>
              <a:t>Managers</a:t>
            </a:r>
          </a:p>
        </p:txBody>
      </p:sp>
      <p:sp>
        <p:nvSpPr>
          <p:cNvPr name="TextBox 6" id="6"/>
          <p:cNvSpPr txBox="true"/>
          <p:nvPr/>
        </p:nvSpPr>
        <p:spPr>
          <a:xfrm rot="0">
            <a:off x="2278271" y="1240882"/>
            <a:ext cx="15459427" cy="9369968"/>
          </a:xfrm>
          <a:prstGeom prst="rect">
            <a:avLst/>
          </a:prstGeom>
        </p:spPr>
        <p:txBody>
          <a:bodyPr anchor="t" rtlCol="false" tIns="0" lIns="0" bIns="0" rIns="0">
            <a:spAutoFit/>
          </a:bodyPr>
          <a:lstStyle/>
          <a:p>
            <a:pPr algn="l">
              <a:lnSpc>
                <a:spcPts val="3919"/>
              </a:lnSpc>
            </a:pPr>
            <a:r>
              <a:rPr lang="en-US" sz="2799">
                <a:solidFill>
                  <a:srgbClr val="FFFFFF"/>
                </a:solidFill>
                <a:latin typeface="Proxima Nova 1"/>
                <a:ea typeface="Proxima Nova 1"/>
                <a:cs typeface="Proxima Nova 1"/>
                <a:sym typeface="Proxima Nova 1"/>
              </a:rPr>
              <a:t>General Duties :</a:t>
            </a:r>
          </a:p>
          <a:p>
            <a:pPr algn="l" marL="604515" indent="-302257" lvl="1">
              <a:lnSpc>
                <a:spcPts val="3919"/>
              </a:lnSpc>
              <a:buAutoNum type="arabicPeriod" startAt="1"/>
            </a:pPr>
            <a:r>
              <a:rPr lang="en-US" sz="2799">
                <a:solidFill>
                  <a:srgbClr val="FFFFFF"/>
                </a:solidFill>
                <a:latin typeface="Proxima Nova 1"/>
                <a:ea typeface="Proxima Nova 1"/>
                <a:cs typeface="Proxima Nova 1"/>
                <a:sym typeface="Proxima Nova 1"/>
              </a:rPr>
              <a:t> Establish a relationship with each assigned sport club and its officers</a:t>
            </a:r>
          </a:p>
          <a:p>
            <a:pPr algn="l" marL="604515" indent="-302257" lvl="1">
              <a:lnSpc>
                <a:spcPts val="3919"/>
              </a:lnSpc>
              <a:buAutoNum type="arabicPeriod" startAt="1"/>
            </a:pPr>
            <a:r>
              <a:rPr lang="en-US" sz="2799">
                <a:solidFill>
                  <a:srgbClr val="FFFFFF"/>
                </a:solidFill>
                <a:latin typeface="Proxima Nova 1"/>
                <a:ea typeface="Proxima Nova 1"/>
                <a:cs typeface="Proxima Nova 1"/>
                <a:sym typeface="Proxima Nova 1"/>
              </a:rPr>
              <a:t> </a:t>
            </a:r>
            <a:r>
              <a:rPr lang="en-US" sz="2799">
                <a:solidFill>
                  <a:srgbClr val="FFFFFF"/>
                </a:solidFill>
                <a:latin typeface="Proxima Nova 1"/>
                <a:ea typeface="Proxima Nova 1"/>
                <a:cs typeface="Proxima Nova 1"/>
                <a:sym typeface="Proxima Nova 1"/>
              </a:rPr>
              <a:t>Coordinate practice schedules for each club with the help of the Sport Club Coordinator </a:t>
            </a:r>
          </a:p>
          <a:p>
            <a:pPr algn="l" marL="604515" indent="-302257" lvl="1">
              <a:lnSpc>
                <a:spcPts val="3919"/>
              </a:lnSpc>
              <a:buAutoNum type="arabicPeriod" startAt="1"/>
            </a:pPr>
            <a:r>
              <a:rPr lang="en-US" sz="2799">
                <a:solidFill>
                  <a:srgbClr val="FFFFFF"/>
                </a:solidFill>
                <a:latin typeface="Proxima Nova 1"/>
                <a:ea typeface="Proxima Nova 1"/>
                <a:cs typeface="Proxima Nova 1"/>
                <a:sym typeface="Proxima Nova 1"/>
              </a:rPr>
              <a:t> </a:t>
            </a:r>
            <a:r>
              <a:rPr lang="en-US" sz="2799">
                <a:solidFill>
                  <a:srgbClr val="FFFFFF"/>
                </a:solidFill>
                <a:latin typeface="Proxima Nova 1"/>
                <a:ea typeface="Proxima Nova 1"/>
                <a:cs typeface="Proxima Nova 1"/>
                <a:sym typeface="Proxima Nova 1"/>
              </a:rPr>
              <a:t>Ensure the club’s daily operations function within the guidelines set forth by the Sport Club program</a:t>
            </a:r>
          </a:p>
          <a:p>
            <a:pPr algn="l" marL="604515" indent="-302257" lvl="1">
              <a:lnSpc>
                <a:spcPts val="3919"/>
              </a:lnSpc>
              <a:buAutoNum type="arabicPeriod" startAt="1"/>
            </a:pPr>
            <a:r>
              <a:rPr lang="en-US" sz="2799">
                <a:solidFill>
                  <a:srgbClr val="FFFFFF"/>
                </a:solidFill>
                <a:latin typeface="Proxima Nova 1"/>
                <a:ea typeface="Proxima Nova 1"/>
                <a:cs typeface="Proxima Nova 1"/>
                <a:sym typeface="Proxima Nova 1"/>
              </a:rPr>
              <a:t> </a:t>
            </a:r>
            <a:r>
              <a:rPr lang="en-US" sz="2799">
                <a:solidFill>
                  <a:srgbClr val="FFFFFF"/>
                </a:solidFill>
                <a:latin typeface="Proxima Nova 1"/>
                <a:ea typeface="Proxima Nova 1"/>
                <a:cs typeface="Proxima Nova 1"/>
                <a:sym typeface="Proxima Nova 1"/>
              </a:rPr>
              <a:t>Ensure clubs are attending mandatory officer’s and coach’s trainings</a:t>
            </a:r>
          </a:p>
          <a:p>
            <a:pPr algn="l" marL="604515" indent="-302257" lvl="1">
              <a:lnSpc>
                <a:spcPts val="3919"/>
              </a:lnSpc>
              <a:buAutoNum type="arabicPeriod" startAt="1"/>
            </a:pPr>
            <a:r>
              <a:rPr lang="en-US" sz="2799">
                <a:solidFill>
                  <a:srgbClr val="FFFFFF"/>
                </a:solidFill>
                <a:latin typeface="Proxima Nova 1"/>
                <a:ea typeface="Proxima Nova 1"/>
                <a:cs typeface="Proxima Nova 1"/>
                <a:sym typeface="Proxima Nova 1"/>
              </a:rPr>
              <a:t> </a:t>
            </a:r>
            <a:r>
              <a:rPr lang="en-US" sz="2799">
                <a:solidFill>
                  <a:srgbClr val="FFFFFF"/>
                </a:solidFill>
                <a:latin typeface="Proxima Nova 1"/>
                <a:ea typeface="Proxima Nova 1"/>
                <a:cs typeface="Proxima Nova 1"/>
                <a:sym typeface="Proxima Nova 1"/>
              </a:rPr>
              <a:t>Recognize and deal with potentially volatile teams early in the year</a:t>
            </a:r>
          </a:p>
          <a:p>
            <a:pPr algn="l" marL="604515" indent="-302257" lvl="1">
              <a:lnSpc>
                <a:spcPts val="3919"/>
              </a:lnSpc>
              <a:buAutoNum type="arabicPeriod" startAt="1"/>
            </a:pPr>
            <a:r>
              <a:rPr lang="en-US" sz="2799">
                <a:solidFill>
                  <a:srgbClr val="FFFFFF"/>
                </a:solidFill>
                <a:latin typeface="Proxima Nova 1"/>
                <a:ea typeface="Proxima Nova 1"/>
                <a:cs typeface="Proxima Nova 1"/>
                <a:sym typeface="Proxima Nova 1"/>
              </a:rPr>
              <a:t> </a:t>
            </a:r>
            <a:r>
              <a:rPr lang="en-US" sz="2799">
                <a:solidFill>
                  <a:srgbClr val="FFFFFF"/>
                </a:solidFill>
                <a:latin typeface="Proxima Nova 1"/>
                <a:ea typeface="Proxima Nova 1"/>
                <a:cs typeface="Proxima Nova 1"/>
                <a:sym typeface="Proxima Nova 1"/>
              </a:rPr>
              <a:t>Assist with coordinating both in-state and out-of-state travel for each club assigned</a:t>
            </a:r>
          </a:p>
          <a:p>
            <a:pPr algn="l" marL="604515" indent="-302257" lvl="1">
              <a:lnSpc>
                <a:spcPts val="3919"/>
              </a:lnSpc>
              <a:buAutoNum type="arabicPeriod" startAt="1"/>
            </a:pPr>
            <a:r>
              <a:rPr lang="en-US" sz="2799">
                <a:solidFill>
                  <a:srgbClr val="FFFFFF"/>
                </a:solidFill>
                <a:latin typeface="Proxima Nova 1"/>
                <a:ea typeface="Proxima Nova 1"/>
                <a:cs typeface="Proxima Nova 1"/>
                <a:sym typeface="Proxima Nova 1"/>
              </a:rPr>
              <a:t> </a:t>
            </a:r>
            <a:r>
              <a:rPr lang="en-US" sz="2799">
                <a:solidFill>
                  <a:srgbClr val="FFFFFF"/>
                </a:solidFill>
                <a:latin typeface="Proxima Nova 1"/>
                <a:ea typeface="Proxima Nova 1"/>
                <a:cs typeface="Proxima Nova 1"/>
                <a:sym typeface="Proxima Nova 1"/>
              </a:rPr>
              <a:t>Organize any tournaments held on campus by the team</a:t>
            </a:r>
          </a:p>
          <a:p>
            <a:pPr algn="l" marL="604515" indent="-302257" lvl="1">
              <a:lnSpc>
                <a:spcPts val="3919"/>
              </a:lnSpc>
              <a:buAutoNum type="arabicPeriod" startAt="1"/>
            </a:pPr>
            <a:r>
              <a:rPr lang="en-US" sz="2799">
                <a:solidFill>
                  <a:srgbClr val="FFFFFF"/>
                </a:solidFill>
                <a:latin typeface="Proxima Nova 1"/>
                <a:ea typeface="Proxima Nova 1"/>
                <a:cs typeface="Proxima Nova 1"/>
                <a:sym typeface="Proxima Nova 1"/>
              </a:rPr>
              <a:t> </a:t>
            </a:r>
            <a:r>
              <a:rPr lang="en-US" sz="2799">
                <a:solidFill>
                  <a:srgbClr val="FFFFFF"/>
                </a:solidFill>
                <a:latin typeface="Proxima Nova 1"/>
                <a:ea typeface="Proxima Nova 1"/>
                <a:cs typeface="Proxima Nova 1"/>
                <a:sym typeface="Proxima Nova 1"/>
              </a:rPr>
              <a:t>Ensure club’s knowledge of their bank accounts (all types)</a:t>
            </a:r>
          </a:p>
          <a:p>
            <a:pPr algn="l" marL="604515" indent="-302257" lvl="1">
              <a:lnSpc>
                <a:spcPts val="3919"/>
              </a:lnSpc>
              <a:buAutoNum type="arabicPeriod" startAt="1"/>
            </a:pPr>
            <a:r>
              <a:rPr lang="en-US" sz="2799">
                <a:solidFill>
                  <a:srgbClr val="FFFFFF"/>
                </a:solidFill>
                <a:latin typeface="Proxima Nova 1"/>
                <a:ea typeface="Proxima Nova 1"/>
                <a:cs typeface="Proxima Nova 1"/>
                <a:sym typeface="Proxima Nova 1"/>
              </a:rPr>
              <a:t> </a:t>
            </a:r>
            <a:r>
              <a:rPr lang="en-US" sz="2799">
                <a:solidFill>
                  <a:srgbClr val="FFFFFF"/>
                </a:solidFill>
                <a:latin typeface="Proxima Nova 1"/>
                <a:ea typeface="Proxima Nova 1"/>
                <a:cs typeface="Proxima Nova 1"/>
                <a:sym typeface="Proxima Nova 1"/>
              </a:rPr>
              <a:t>Ensure all club members are signed up on Fusion and have paid for mandatory liability insurance</a:t>
            </a:r>
          </a:p>
          <a:p>
            <a:pPr algn="l" marL="604515" indent="-302257" lvl="1">
              <a:lnSpc>
                <a:spcPts val="3919"/>
              </a:lnSpc>
              <a:buAutoNum type="arabicPeriod" startAt="1"/>
            </a:pPr>
            <a:r>
              <a:rPr lang="en-US" sz="2799">
                <a:solidFill>
                  <a:srgbClr val="FFFFFF"/>
                </a:solidFill>
                <a:latin typeface="Proxima Nova 1"/>
                <a:ea typeface="Proxima Nova 1"/>
                <a:cs typeface="Proxima Nova 1"/>
                <a:sym typeface="Proxima Nova 1"/>
              </a:rPr>
              <a:t> </a:t>
            </a:r>
            <a:r>
              <a:rPr lang="en-US" sz="2799">
                <a:solidFill>
                  <a:srgbClr val="FFFFFF"/>
                </a:solidFill>
                <a:latin typeface="Proxima Nova 1"/>
                <a:ea typeface="Proxima Nova 1"/>
                <a:cs typeface="Proxima Nova 1"/>
                <a:sym typeface="Proxima Nova 1"/>
              </a:rPr>
              <a:t>Ensure potential drivers have submitted their License and Proof of Insurance before operating a vehicle with other Sport Club participants as passengers</a:t>
            </a:r>
          </a:p>
          <a:p>
            <a:pPr algn="l" marL="604515" indent="-302257" lvl="1">
              <a:lnSpc>
                <a:spcPts val="3919"/>
              </a:lnSpc>
              <a:buAutoNum type="arabicPeriod" startAt="1"/>
            </a:pPr>
            <a:r>
              <a:rPr lang="en-US" sz="2799">
                <a:solidFill>
                  <a:srgbClr val="FFFFFF"/>
                </a:solidFill>
                <a:latin typeface="Proxima Nova 1"/>
                <a:ea typeface="Proxima Nova 1"/>
                <a:cs typeface="Proxima Nova 1"/>
                <a:sym typeface="Proxima Nova 1"/>
              </a:rPr>
              <a:t> </a:t>
            </a:r>
            <a:r>
              <a:rPr lang="en-US" sz="2799">
                <a:solidFill>
                  <a:srgbClr val="FFFFFF"/>
                </a:solidFill>
                <a:latin typeface="Proxima Nova 1"/>
                <a:ea typeface="Proxima Nova 1"/>
                <a:cs typeface="Proxima Nova 1"/>
                <a:sym typeface="Proxima Nova 1"/>
              </a:rPr>
              <a:t>Actively communicate with clubs throughout the quarter</a:t>
            </a:r>
          </a:p>
          <a:p>
            <a:pPr algn="l" marL="604515" indent="-302257" lvl="1">
              <a:lnSpc>
                <a:spcPts val="3919"/>
              </a:lnSpc>
              <a:buAutoNum type="arabicPeriod" startAt="1"/>
            </a:pPr>
            <a:r>
              <a:rPr lang="en-US" sz="2799">
                <a:solidFill>
                  <a:srgbClr val="FFFFFF"/>
                </a:solidFill>
                <a:latin typeface="Proxima Nova 1"/>
                <a:ea typeface="Proxima Nova 1"/>
                <a:cs typeface="Proxima Nova 1"/>
                <a:sym typeface="Proxima Nova 1"/>
              </a:rPr>
              <a:t> </a:t>
            </a:r>
            <a:r>
              <a:rPr lang="en-US" sz="2799">
                <a:solidFill>
                  <a:srgbClr val="FFFFFF"/>
                </a:solidFill>
                <a:latin typeface="Proxima Nova 1"/>
                <a:ea typeface="Proxima Nova 1"/>
                <a:cs typeface="Proxima Nova 1"/>
                <a:sym typeface="Proxima Nova 1"/>
              </a:rPr>
              <a:t>Actively communicate with the Sport Club Coordinator should any problems or pressing questions arise</a:t>
            </a:r>
          </a:p>
          <a:p>
            <a:pPr algn="l" marL="604515" indent="-302257" lvl="1">
              <a:lnSpc>
                <a:spcPts val="3919"/>
              </a:lnSpc>
              <a:buAutoNum type="arabicPeriod" startAt="1"/>
            </a:pPr>
            <a:r>
              <a:rPr lang="en-US" sz="2799">
                <a:solidFill>
                  <a:srgbClr val="FFFFFF"/>
                </a:solidFill>
                <a:latin typeface="Proxima Nova 1"/>
                <a:ea typeface="Proxima Nova 1"/>
                <a:cs typeface="Proxima Nova 1"/>
                <a:sym typeface="Proxima Nova 1"/>
              </a:rPr>
              <a:t> Hosting Club meetings monthly</a:t>
            </a:r>
          </a:p>
          <a:p>
            <a:pPr algn="l">
              <a:lnSpc>
                <a:spcPts val="3639"/>
              </a:lnSpc>
            </a:pP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8288000" cy="10610850"/>
            <a:chOff x="0" y="0"/>
            <a:chExt cx="3298625" cy="1913890"/>
          </a:xfrm>
        </p:grpSpPr>
        <p:sp>
          <p:nvSpPr>
            <p:cNvPr name="Freeform 3" id="3"/>
            <p:cNvSpPr/>
            <p:nvPr/>
          </p:nvSpPr>
          <p:spPr>
            <a:xfrm flipH="false" flipV="false" rot="0">
              <a:off x="0" y="0"/>
              <a:ext cx="3298625" cy="1913890"/>
            </a:xfrm>
            <a:custGeom>
              <a:avLst/>
              <a:gdLst/>
              <a:ahLst/>
              <a:cxnLst/>
              <a:rect r="r" b="b" t="t" l="l"/>
              <a:pathLst>
                <a:path h="1913890" w="3298625">
                  <a:moveTo>
                    <a:pt x="0" y="0"/>
                  </a:moveTo>
                  <a:lnTo>
                    <a:pt x="3298625" y="0"/>
                  </a:lnTo>
                  <a:lnTo>
                    <a:pt x="3298625" y="1913890"/>
                  </a:lnTo>
                  <a:lnTo>
                    <a:pt x="0" y="1913890"/>
                  </a:lnTo>
                  <a:close/>
                </a:path>
              </a:pathLst>
            </a:custGeom>
            <a:solidFill>
              <a:srgbClr val="00385E"/>
            </a:solidFill>
          </p:spPr>
        </p:sp>
      </p:grpSp>
      <p:sp>
        <p:nvSpPr>
          <p:cNvPr name="AutoShape 4" id="4"/>
          <p:cNvSpPr/>
          <p:nvPr/>
        </p:nvSpPr>
        <p:spPr>
          <a:xfrm rot="0">
            <a:off x="-190500" y="-190500"/>
            <a:ext cx="2286000" cy="10668000"/>
          </a:xfrm>
          <a:prstGeom prst="rect">
            <a:avLst/>
          </a:prstGeom>
          <a:solidFill>
            <a:srgbClr val="FFFFFF"/>
          </a:solidFill>
        </p:spPr>
      </p:sp>
      <p:sp>
        <p:nvSpPr>
          <p:cNvPr name="TextBox 5" id="5"/>
          <p:cNvSpPr txBox="true"/>
          <p:nvPr/>
        </p:nvSpPr>
        <p:spPr>
          <a:xfrm rot="0">
            <a:off x="2278271" y="299767"/>
            <a:ext cx="10668396" cy="1057275"/>
          </a:xfrm>
          <a:prstGeom prst="rect">
            <a:avLst/>
          </a:prstGeom>
        </p:spPr>
        <p:txBody>
          <a:bodyPr anchor="t" rtlCol="false" tIns="0" lIns="0" bIns="0" rIns="0">
            <a:spAutoFit/>
          </a:bodyPr>
          <a:lstStyle/>
          <a:p>
            <a:pPr algn="just">
              <a:lnSpc>
                <a:spcPts val="8280"/>
              </a:lnSpc>
            </a:pPr>
            <a:r>
              <a:rPr lang="en-US" b="true" sz="6900" spc="-138">
                <a:solidFill>
                  <a:srgbClr val="FFFFFF"/>
                </a:solidFill>
                <a:latin typeface="Proxima Nova 2"/>
                <a:ea typeface="Proxima Nova 2"/>
                <a:cs typeface="Proxima Nova 2"/>
                <a:sym typeface="Proxima Nova 2"/>
              </a:rPr>
              <a:t>Other Student Employees:</a:t>
            </a:r>
          </a:p>
        </p:txBody>
      </p:sp>
      <p:sp>
        <p:nvSpPr>
          <p:cNvPr name="TextBox 6" id="6"/>
          <p:cNvSpPr txBox="true"/>
          <p:nvPr/>
        </p:nvSpPr>
        <p:spPr>
          <a:xfrm rot="0">
            <a:off x="2278271" y="1593304"/>
            <a:ext cx="15459427" cy="3924302"/>
          </a:xfrm>
          <a:prstGeom prst="rect">
            <a:avLst/>
          </a:prstGeom>
        </p:spPr>
        <p:txBody>
          <a:bodyPr anchor="t" rtlCol="false" tIns="0" lIns="0" bIns="0" rIns="0">
            <a:spAutoFit/>
          </a:bodyPr>
          <a:lstStyle/>
          <a:p>
            <a:pPr algn="l">
              <a:lnSpc>
                <a:spcPts val="6299"/>
              </a:lnSpc>
            </a:pPr>
            <a:r>
              <a:rPr lang="en-US" sz="4499">
                <a:solidFill>
                  <a:srgbClr val="FFFFFF"/>
                </a:solidFill>
                <a:latin typeface="Proxima Nova 1"/>
                <a:ea typeface="Proxima Nova 1"/>
                <a:cs typeface="Proxima Nova 1"/>
                <a:sym typeface="Proxima Nova 1"/>
              </a:rPr>
              <a:t>Supervisors:</a:t>
            </a:r>
          </a:p>
          <a:p>
            <a:pPr algn="l" marL="971535" indent="-485768" lvl="1">
              <a:lnSpc>
                <a:spcPts val="6299"/>
              </a:lnSpc>
              <a:buFont typeface="Arial"/>
              <a:buChar char="•"/>
            </a:pPr>
            <a:r>
              <a:rPr lang="en-US" sz="4499">
                <a:solidFill>
                  <a:srgbClr val="FFFFFF"/>
                </a:solidFill>
                <a:latin typeface="Proxima Nova 1"/>
                <a:ea typeface="Proxima Nova 1"/>
                <a:cs typeface="Proxima Nova 1"/>
                <a:sym typeface="Proxima Nova 1"/>
              </a:rPr>
              <a:t>On field contacts for practices, games or events</a:t>
            </a:r>
          </a:p>
          <a:p>
            <a:pPr algn="l" marL="971535" indent="-485768" lvl="1">
              <a:lnSpc>
                <a:spcPts val="6299"/>
              </a:lnSpc>
              <a:buFont typeface="Arial"/>
              <a:buChar char="•"/>
            </a:pPr>
            <a:r>
              <a:rPr lang="en-US" sz="4499">
                <a:solidFill>
                  <a:srgbClr val="FFFFFF"/>
                </a:solidFill>
                <a:latin typeface="Proxima Nova 1"/>
                <a:ea typeface="Proxima Nova 1"/>
                <a:cs typeface="Proxima Nova 1"/>
                <a:sym typeface="Proxima Nova 1"/>
              </a:rPr>
              <a:t>CPR/AED and blood pathogen trained</a:t>
            </a:r>
          </a:p>
          <a:p>
            <a:pPr algn="l" marL="971535" indent="-485768" lvl="1">
              <a:lnSpc>
                <a:spcPts val="6299"/>
              </a:lnSpc>
              <a:buFont typeface="Arial"/>
              <a:buChar char="•"/>
            </a:pPr>
            <a:r>
              <a:rPr lang="en-US" sz="4499">
                <a:solidFill>
                  <a:srgbClr val="FFFFFF"/>
                </a:solidFill>
                <a:latin typeface="Proxima Nova 1"/>
                <a:ea typeface="Proxima Nova 1"/>
                <a:cs typeface="Proxima Nova 1"/>
                <a:sym typeface="Proxima Nova 1"/>
              </a:rPr>
              <a:t>Unlock/lock faciltiies, help with equipment</a:t>
            </a:r>
          </a:p>
          <a:p>
            <a:pPr algn="l" marL="971535" indent="-485768" lvl="1">
              <a:lnSpc>
                <a:spcPts val="6299"/>
              </a:lnSpc>
              <a:buFont typeface="Arial"/>
              <a:buChar char="•"/>
            </a:pPr>
            <a:r>
              <a:rPr lang="en-US" sz="4499">
                <a:solidFill>
                  <a:srgbClr val="FFFFFF"/>
                </a:solidFill>
                <a:latin typeface="Proxima Nova 1"/>
                <a:ea typeface="Proxima Nova 1"/>
                <a:cs typeface="Proxima Nova 1"/>
                <a:sym typeface="Proxima Nova 1"/>
              </a:rPr>
              <a:t>Help keep the flow of the event going</a:t>
            </a:r>
          </a:p>
        </p:txBody>
      </p:sp>
      <p:sp>
        <p:nvSpPr>
          <p:cNvPr name="TextBox 7" id="7"/>
          <p:cNvSpPr txBox="true"/>
          <p:nvPr/>
        </p:nvSpPr>
        <p:spPr>
          <a:xfrm rot="0">
            <a:off x="2486472" y="5791200"/>
            <a:ext cx="15050619" cy="4733925"/>
          </a:xfrm>
          <a:prstGeom prst="rect">
            <a:avLst/>
          </a:prstGeom>
        </p:spPr>
        <p:txBody>
          <a:bodyPr anchor="t" rtlCol="false" tIns="0" lIns="0" bIns="0" rIns="0">
            <a:spAutoFit/>
          </a:bodyPr>
          <a:lstStyle/>
          <a:p>
            <a:pPr algn="l">
              <a:lnSpc>
                <a:spcPts val="5399"/>
              </a:lnSpc>
              <a:spcBef>
                <a:spcPct val="0"/>
              </a:spcBef>
            </a:pPr>
            <a:r>
              <a:rPr lang="en-US" sz="4499" spc="-89">
                <a:solidFill>
                  <a:srgbClr val="FFFFFF"/>
                </a:solidFill>
                <a:latin typeface="Proxima Nova 1"/>
                <a:ea typeface="Proxima Nova 1"/>
                <a:cs typeface="Proxima Nova 1"/>
                <a:sym typeface="Proxima Nova 1"/>
              </a:rPr>
              <a:t>Recorders</a:t>
            </a:r>
            <a:r>
              <a:rPr lang="en-US" sz="4499" spc="-89">
                <a:solidFill>
                  <a:srgbClr val="FFFFFF"/>
                </a:solidFill>
                <a:latin typeface="Proxima Nova 1"/>
                <a:ea typeface="Proxima Nova 1"/>
                <a:cs typeface="Proxima Nova 1"/>
                <a:sym typeface="Proxima Nova 1"/>
              </a:rPr>
              <a:t>:</a:t>
            </a:r>
          </a:p>
          <a:p>
            <a:pPr algn="l" marL="971542" indent="-485771" lvl="1">
              <a:lnSpc>
                <a:spcPts val="5399"/>
              </a:lnSpc>
              <a:spcBef>
                <a:spcPct val="0"/>
              </a:spcBef>
              <a:buFont typeface="Arial"/>
              <a:buChar char="•"/>
            </a:pPr>
            <a:r>
              <a:rPr lang="en-US" sz="4499" spc="-89">
                <a:solidFill>
                  <a:srgbClr val="FFFFFF"/>
                </a:solidFill>
                <a:latin typeface="Proxima Nova 1"/>
                <a:ea typeface="Proxima Nova 1"/>
                <a:cs typeface="Proxima Nova 1"/>
                <a:sym typeface="Proxima Nova 1"/>
              </a:rPr>
              <a:t>In office admin</a:t>
            </a:r>
          </a:p>
          <a:p>
            <a:pPr algn="l" marL="971542" indent="-485771" lvl="1">
              <a:lnSpc>
                <a:spcPts val="5399"/>
              </a:lnSpc>
              <a:spcBef>
                <a:spcPct val="0"/>
              </a:spcBef>
              <a:buFont typeface="Arial"/>
              <a:buChar char="•"/>
            </a:pPr>
            <a:r>
              <a:rPr lang="en-US" sz="4499" spc="-89">
                <a:solidFill>
                  <a:srgbClr val="FFFFFF"/>
                </a:solidFill>
                <a:latin typeface="Proxima Nova 1"/>
                <a:ea typeface="Proxima Nova 1"/>
                <a:cs typeface="Proxima Nova 1"/>
                <a:sym typeface="Proxima Nova 1"/>
              </a:rPr>
              <a:t>Help approve atheltes on DSE</a:t>
            </a:r>
          </a:p>
          <a:p>
            <a:pPr algn="l" marL="971542" indent="-485771" lvl="1">
              <a:lnSpc>
                <a:spcPts val="5399"/>
              </a:lnSpc>
              <a:spcBef>
                <a:spcPct val="0"/>
              </a:spcBef>
              <a:buFont typeface="Arial"/>
              <a:buChar char="•"/>
            </a:pPr>
            <a:r>
              <a:rPr lang="en-US" sz="4499" spc="-89">
                <a:solidFill>
                  <a:srgbClr val="FFFFFF"/>
                </a:solidFill>
                <a:latin typeface="Proxima Nova 1"/>
                <a:ea typeface="Proxima Nova 1"/>
                <a:cs typeface="Proxima Nova 1"/>
                <a:sym typeface="Proxima Nova 1"/>
              </a:rPr>
              <a:t>Answer phone/email</a:t>
            </a:r>
          </a:p>
          <a:p>
            <a:pPr algn="l" marL="971542" indent="-485771" lvl="1">
              <a:lnSpc>
                <a:spcPts val="5399"/>
              </a:lnSpc>
              <a:spcBef>
                <a:spcPct val="0"/>
              </a:spcBef>
              <a:buFont typeface="Arial"/>
              <a:buChar char="•"/>
            </a:pPr>
            <a:r>
              <a:rPr lang="en-US" sz="4499" spc="-89">
                <a:solidFill>
                  <a:srgbClr val="FFFFFF"/>
                </a:solidFill>
                <a:latin typeface="Proxima Nova 1"/>
                <a:ea typeface="Proxima Nova 1"/>
                <a:cs typeface="Proxima Nova 1"/>
                <a:sym typeface="Proxima Nova 1"/>
              </a:rPr>
              <a:t>Approve travel and drivers</a:t>
            </a:r>
          </a:p>
          <a:p>
            <a:pPr algn="l" marL="971542" indent="-485771" lvl="1">
              <a:lnSpc>
                <a:spcPts val="5399"/>
              </a:lnSpc>
              <a:buFont typeface="Arial"/>
              <a:buChar char="•"/>
            </a:pPr>
            <a:r>
              <a:rPr lang="en-US" sz="4499" spc="-89">
                <a:solidFill>
                  <a:srgbClr val="FFFFFF"/>
                </a:solidFill>
                <a:latin typeface="Proxima Nova 1"/>
                <a:ea typeface="Proxima Nova 1"/>
                <a:cs typeface="Proxima Nova 1"/>
                <a:sym typeface="Proxima Nova 1"/>
              </a:rPr>
              <a:t>Book fleet reservations</a:t>
            </a:r>
          </a:p>
          <a:p>
            <a:pPr algn="l">
              <a:lnSpc>
                <a:spcPts val="5399"/>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DAGvVchfOKI</dc:identifier>
  <dcterms:modified xsi:type="dcterms:W3CDTF">2011-08-01T06:04:30Z</dcterms:modified>
  <cp:revision>1</cp:revision>
  <dc:title>UCD Sport Club Coaches Training</dc:title>
</cp:coreProperties>
</file>